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8" r:id="rId3"/>
    <p:sldId id="276" r:id="rId4"/>
    <p:sldId id="271" r:id="rId5"/>
    <p:sldId id="270" r:id="rId6"/>
    <p:sldId id="272" r:id="rId7"/>
    <p:sldId id="261" r:id="rId8"/>
    <p:sldId id="273" r:id="rId9"/>
    <p:sldId id="274" r:id="rId10"/>
    <p:sldId id="277" r:id="rId11"/>
    <p:sldId id="278" r:id="rId12"/>
    <p:sldId id="293" r:id="rId13"/>
    <p:sldId id="279" r:id="rId14"/>
    <p:sldId id="292" r:id="rId15"/>
    <p:sldId id="280" r:id="rId16"/>
    <p:sldId id="281" r:id="rId17"/>
    <p:sldId id="282" r:id="rId18"/>
    <p:sldId id="284" r:id="rId19"/>
    <p:sldId id="285" r:id="rId20"/>
    <p:sldId id="286" r:id="rId21"/>
    <p:sldId id="287" r:id="rId22"/>
    <p:sldId id="288" r:id="rId23"/>
    <p:sldId id="289" r:id="rId24"/>
    <p:sldId id="290" r:id="rId25"/>
    <p:sldId id="268"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CBC8"/>
    <a:srgbClr val="DED200"/>
    <a:srgbClr val="4F2882"/>
    <a:srgbClr val="D93133"/>
    <a:srgbClr val="CA7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70"/>
    <p:restoredTop sz="66495"/>
  </p:normalViewPr>
  <p:slideViewPr>
    <p:cSldViewPr snapToGrid="0">
      <p:cViewPr varScale="1">
        <p:scale>
          <a:sx n="74" d="100"/>
          <a:sy n="74" d="100"/>
        </p:scale>
        <p:origin x="8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3166" tIns="46582" rIns="93166" bIns="46582" rtlCol="0"/>
          <a:lstStyle>
            <a:lvl1pPr algn="l">
              <a:defRPr sz="1200"/>
            </a:lvl1pPr>
          </a:lstStyle>
          <a:p>
            <a:endParaRPr lang="en-US" dirty="0"/>
          </a:p>
        </p:txBody>
      </p:sp>
      <p:sp>
        <p:nvSpPr>
          <p:cNvPr id="3" name="Date Placeholder 2"/>
          <p:cNvSpPr>
            <a:spLocks noGrp="1"/>
          </p:cNvSpPr>
          <p:nvPr>
            <p:ph type="dt" idx="1"/>
          </p:nvPr>
        </p:nvSpPr>
        <p:spPr>
          <a:xfrm>
            <a:off x="3970940" y="1"/>
            <a:ext cx="3037840" cy="466435"/>
          </a:xfrm>
          <a:prstGeom prst="rect">
            <a:avLst/>
          </a:prstGeom>
        </p:spPr>
        <p:txBody>
          <a:bodyPr vert="horz" lIns="93166" tIns="46582" rIns="93166" bIns="46582" rtlCol="0"/>
          <a:lstStyle>
            <a:lvl1pPr algn="r">
              <a:defRPr sz="1200"/>
            </a:lvl1pPr>
          </a:lstStyle>
          <a:p>
            <a:fld id="{C441432C-C8C4-E04E-B884-3AEE86F8CBE6}" type="datetimeFigureOut">
              <a:rPr lang="en-US" smtClean="0"/>
              <a:t>7/11/2024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2" rIns="93166" bIns="46582" rtlCol="0" anchor="ctr"/>
          <a:lstStyle/>
          <a:p>
            <a:endParaRPr lang="en-US" dirty="0"/>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66" tIns="46582" rIns="93166"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3166" tIns="46582" rIns="93166"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66" tIns="46582" rIns="93166" bIns="46582" rtlCol="0" anchor="b"/>
          <a:lstStyle>
            <a:lvl1pPr algn="r">
              <a:defRPr sz="1200"/>
            </a:lvl1pPr>
          </a:lstStyle>
          <a:p>
            <a:fld id="{A528DC1F-4357-A24E-AF2C-061FE0168D55}" type="slidenum">
              <a:rPr lang="en-US" smtClean="0"/>
              <a:t>‹#›</a:t>
            </a:fld>
            <a:endParaRPr lang="en-US" dirty="0"/>
          </a:p>
        </p:txBody>
      </p:sp>
    </p:spTree>
    <p:extLst>
      <p:ext uri="{BB962C8B-B14F-4D97-AF65-F5344CB8AC3E}">
        <p14:creationId xmlns:p14="http://schemas.microsoft.com/office/powerpoint/2010/main" val="345573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28DC1F-4357-A24E-AF2C-061FE0168D55}" type="slidenum">
              <a:rPr lang="en-US" smtClean="0"/>
              <a:t>2</a:t>
            </a:fld>
            <a:endParaRPr lang="en-US" dirty="0"/>
          </a:p>
        </p:txBody>
      </p:sp>
    </p:spTree>
    <p:extLst>
      <p:ext uri="{BB962C8B-B14F-4D97-AF65-F5344CB8AC3E}">
        <p14:creationId xmlns:p14="http://schemas.microsoft.com/office/powerpoint/2010/main" val="2580802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21</a:t>
            </a:fld>
            <a:endParaRPr lang="en-US" dirty="0"/>
          </a:p>
        </p:txBody>
      </p:sp>
    </p:spTree>
    <p:extLst>
      <p:ext uri="{BB962C8B-B14F-4D97-AF65-F5344CB8AC3E}">
        <p14:creationId xmlns:p14="http://schemas.microsoft.com/office/powerpoint/2010/main" val="295773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23</a:t>
            </a:fld>
            <a:endParaRPr lang="en-US" dirty="0"/>
          </a:p>
        </p:txBody>
      </p:sp>
    </p:spTree>
    <p:extLst>
      <p:ext uri="{BB962C8B-B14F-4D97-AF65-F5344CB8AC3E}">
        <p14:creationId xmlns:p14="http://schemas.microsoft.com/office/powerpoint/2010/main" val="3865742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24</a:t>
            </a:fld>
            <a:endParaRPr lang="en-US" dirty="0"/>
          </a:p>
        </p:txBody>
      </p:sp>
    </p:spTree>
    <p:extLst>
      <p:ext uri="{BB962C8B-B14F-4D97-AF65-F5344CB8AC3E}">
        <p14:creationId xmlns:p14="http://schemas.microsoft.com/office/powerpoint/2010/main" val="11817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25</a:t>
            </a:fld>
            <a:endParaRPr lang="en-US" dirty="0"/>
          </a:p>
        </p:txBody>
      </p:sp>
    </p:spTree>
    <p:extLst>
      <p:ext uri="{BB962C8B-B14F-4D97-AF65-F5344CB8AC3E}">
        <p14:creationId xmlns:p14="http://schemas.microsoft.com/office/powerpoint/2010/main" val="298497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28DC1F-4357-A24E-AF2C-061FE0168D55}" type="slidenum">
              <a:rPr lang="en-US" smtClean="0"/>
              <a:t>3</a:t>
            </a:fld>
            <a:endParaRPr lang="en-US" dirty="0"/>
          </a:p>
        </p:txBody>
      </p:sp>
    </p:spTree>
    <p:extLst>
      <p:ext uri="{BB962C8B-B14F-4D97-AF65-F5344CB8AC3E}">
        <p14:creationId xmlns:p14="http://schemas.microsoft.com/office/powerpoint/2010/main" val="343403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28DC1F-4357-A24E-AF2C-061FE0168D55}" type="slidenum">
              <a:rPr lang="en-US" smtClean="0"/>
              <a:t>4</a:t>
            </a:fld>
            <a:endParaRPr lang="en-US" dirty="0"/>
          </a:p>
        </p:txBody>
      </p:sp>
    </p:spTree>
    <p:extLst>
      <p:ext uri="{BB962C8B-B14F-4D97-AF65-F5344CB8AC3E}">
        <p14:creationId xmlns:p14="http://schemas.microsoft.com/office/powerpoint/2010/main" val="4228926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5</a:t>
            </a:fld>
            <a:endParaRPr lang="en-US" dirty="0"/>
          </a:p>
        </p:txBody>
      </p:sp>
    </p:spTree>
    <p:extLst>
      <p:ext uri="{BB962C8B-B14F-4D97-AF65-F5344CB8AC3E}">
        <p14:creationId xmlns:p14="http://schemas.microsoft.com/office/powerpoint/2010/main" val="1087674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6</a:t>
            </a:fld>
            <a:endParaRPr lang="en-US" dirty="0"/>
          </a:p>
        </p:txBody>
      </p:sp>
    </p:spTree>
    <p:extLst>
      <p:ext uri="{BB962C8B-B14F-4D97-AF65-F5344CB8AC3E}">
        <p14:creationId xmlns:p14="http://schemas.microsoft.com/office/powerpoint/2010/main" val="185776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9</a:t>
            </a:fld>
            <a:endParaRPr lang="en-US" dirty="0"/>
          </a:p>
        </p:txBody>
      </p:sp>
    </p:spTree>
    <p:extLst>
      <p:ext uri="{BB962C8B-B14F-4D97-AF65-F5344CB8AC3E}">
        <p14:creationId xmlns:p14="http://schemas.microsoft.com/office/powerpoint/2010/main" val="941134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12</a:t>
            </a:fld>
            <a:endParaRPr lang="en-US" dirty="0"/>
          </a:p>
        </p:txBody>
      </p:sp>
    </p:spTree>
    <p:extLst>
      <p:ext uri="{BB962C8B-B14F-4D97-AF65-F5344CB8AC3E}">
        <p14:creationId xmlns:p14="http://schemas.microsoft.com/office/powerpoint/2010/main" val="409716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13</a:t>
            </a:fld>
            <a:endParaRPr lang="en-US" dirty="0"/>
          </a:p>
        </p:txBody>
      </p:sp>
    </p:spTree>
    <p:extLst>
      <p:ext uri="{BB962C8B-B14F-4D97-AF65-F5344CB8AC3E}">
        <p14:creationId xmlns:p14="http://schemas.microsoft.com/office/powerpoint/2010/main" val="408214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19</a:t>
            </a:fld>
            <a:endParaRPr lang="en-US" dirty="0"/>
          </a:p>
        </p:txBody>
      </p:sp>
    </p:spTree>
    <p:extLst>
      <p:ext uri="{BB962C8B-B14F-4D97-AF65-F5344CB8AC3E}">
        <p14:creationId xmlns:p14="http://schemas.microsoft.com/office/powerpoint/2010/main" val="4055706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4EE4DA-1EDA-3557-AE31-A770C779A017}"/>
              </a:ext>
            </a:extLst>
          </p:cNvPr>
          <p:cNvSpPr/>
          <p:nvPr userDrawn="1"/>
        </p:nvSpPr>
        <p:spPr>
          <a:xfrm>
            <a:off x="0" y="0"/>
            <a:ext cx="12192000" cy="6858000"/>
          </a:xfrm>
          <a:prstGeom prst="rect">
            <a:avLst/>
          </a:prstGeom>
          <a:solidFill>
            <a:srgbClr val="5ECA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22" descr="A white tower with a cross and palm trees&#10;&#10;Description automatically generated">
            <a:extLst>
              <a:ext uri="{FF2B5EF4-FFF2-40B4-BE49-F238E27FC236}">
                <a16:creationId xmlns:a16="http://schemas.microsoft.com/office/drawing/2014/main" id="{0DA602C9-5105-E2CB-D0E3-62756C012CF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rcRect t="22547" b="22547"/>
          <a:stretch>
            <a:fillRect/>
          </a:stretch>
        </p:blipFill>
        <p:spPr>
          <a:xfrm>
            <a:off x="0" y="0"/>
            <a:ext cx="12192000" cy="6858000"/>
          </a:xfrm>
          <a:prstGeom prst="rect">
            <a:avLst/>
          </a:prstGeom>
          <a:solidFill>
            <a:srgbClr val="164454">
              <a:alpha val="80043"/>
            </a:srgbClr>
          </a:solidFill>
        </p:spPr>
      </p:pic>
      <p:pic>
        <p:nvPicPr>
          <p:cNvPr id="9" name="Picture 8" descr="A blue triangle and a circle&#10;&#10;Description automatically generated">
            <a:extLst>
              <a:ext uri="{FF2B5EF4-FFF2-40B4-BE49-F238E27FC236}">
                <a16:creationId xmlns:a16="http://schemas.microsoft.com/office/drawing/2014/main" id="{B33B1D20-EF07-9469-7C8D-2B5C57002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584" y="-375550"/>
            <a:ext cx="3351180" cy="3504904"/>
          </a:xfrm>
          <a:prstGeom prst="rect">
            <a:avLst/>
          </a:prstGeom>
        </p:spPr>
      </p:pic>
      <p:pic>
        <p:nvPicPr>
          <p:cNvPr id="10" name="Picture 9" descr="A black and white logo with white text&#10;&#10;Description automatically generated">
            <a:extLst>
              <a:ext uri="{FF2B5EF4-FFF2-40B4-BE49-F238E27FC236}">
                <a16:creationId xmlns:a16="http://schemas.microsoft.com/office/drawing/2014/main" id="{7CF72A76-3C71-02AB-709D-1390DFBC73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59567" y="4811486"/>
            <a:ext cx="2713761" cy="1468405"/>
          </a:xfrm>
          <a:prstGeom prst="rect">
            <a:avLst/>
          </a:prstGeom>
        </p:spPr>
      </p:pic>
    </p:spTree>
    <p:extLst>
      <p:ext uri="{BB962C8B-B14F-4D97-AF65-F5344CB8AC3E}">
        <p14:creationId xmlns:p14="http://schemas.microsoft.com/office/powerpoint/2010/main" val="286845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5B537-F1B1-8C1A-1BBC-DDF8ABC3C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263309-2AAF-F324-39B6-AE6CC51CC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79C50-2652-4565-0C82-417F73A68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AE0A74-BBAE-4F02-C547-6D0A3ADF7539}"/>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6" name="Footer Placeholder 5">
            <a:extLst>
              <a:ext uri="{FF2B5EF4-FFF2-40B4-BE49-F238E27FC236}">
                <a16:creationId xmlns:a16="http://schemas.microsoft.com/office/drawing/2014/main" id="{72EC45AB-069B-65D0-BD89-EF8E7A2DA4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7C9A5F-9F2A-8109-734E-5C2A40EC8861}"/>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711344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CBC-FCE9-0679-92BD-5FB58C4C4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E5C933-E203-3641-6789-F5C615057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91D8960-3EEF-111D-5C6F-EFC39F9A7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01E32-F86D-3B1A-2B6E-77F6CD7BC351}"/>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6" name="Footer Placeholder 5">
            <a:extLst>
              <a:ext uri="{FF2B5EF4-FFF2-40B4-BE49-F238E27FC236}">
                <a16:creationId xmlns:a16="http://schemas.microsoft.com/office/drawing/2014/main" id="{D81F8923-BD0E-3C4D-0D2F-E0AA6AB65D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CCE5FE-8975-2E42-CF63-F61037115F22}"/>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2829807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DFD-4D09-1B8D-2E6A-16AADF0236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5CF68A-B2A3-9281-F7FD-43869B9E8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8404E-3BC8-5068-2E9E-784EE94CB54C}"/>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5" name="Footer Placeholder 4">
            <a:extLst>
              <a:ext uri="{FF2B5EF4-FFF2-40B4-BE49-F238E27FC236}">
                <a16:creationId xmlns:a16="http://schemas.microsoft.com/office/drawing/2014/main" id="{5F0FDE6F-3B44-232F-9652-347FD5D05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4B5733-616B-0108-C7C3-82D8D22B4B3A}"/>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2825405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750533-CDFB-58C9-F3DC-F2C12BBE42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640E3D-B012-482B-57F1-AFFF4FFE3F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CF8C1-120A-F210-36A5-EF9212433FB4}"/>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5" name="Footer Placeholder 4">
            <a:extLst>
              <a:ext uri="{FF2B5EF4-FFF2-40B4-BE49-F238E27FC236}">
                <a16:creationId xmlns:a16="http://schemas.microsoft.com/office/drawing/2014/main" id="{509EAF34-78BD-43E8-3EE3-52660C28B8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D64337-E63F-1748-6BA1-3BE678DF3D2D}"/>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87475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3D6923F7-1835-BD6D-07DF-2E46EADD0924}"/>
              </a:ext>
            </a:extLst>
          </p:cNvPr>
          <p:cNvSpPr/>
          <p:nvPr userDrawn="1"/>
        </p:nvSpPr>
        <p:spPr>
          <a:xfrm>
            <a:off x="6796748" y="0"/>
            <a:ext cx="5395252" cy="6858000"/>
          </a:xfrm>
          <a:custGeom>
            <a:avLst/>
            <a:gdLst>
              <a:gd name="connsiteX0" fmla="*/ 5325320 w 5395252"/>
              <a:gd name="connsiteY0" fmla="*/ 0 h 7079226"/>
              <a:gd name="connsiteX1" fmla="*/ 5395252 w 5395252"/>
              <a:gd name="connsiteY1" fmla="*/ 0 h 7079226"/>
              <a:gd name="connsiteX2" fmla="*/ 5395252 w 5395252"/>
              <a:gd name="connsiteY2" fmla="*/ 7079226 h 7079226"/>
              <a:gd name="connsiteX3" fmla="*/ 0 w 5395252"/>
              <a:gd name="connsiteY3" fmla="*/ 7079226 h 7079226"/>
              <a:gd name="connsiteX4" fmla="*/ 7485 w 5395252"/>
              <a:gd name="connsiteY4" fmla="*/ 7046880 h 7079226"/>
              <a:gd name="connsiteX5" fmla="*/ 20852 w 5395252"/>
              <a:gd name="connsiteY5" fmla="*/ 6988088 h 7079226"/>
              <a:gd name="connsiteX6" fmla="*/ 38992 w 5395252"/>
              <a:gd name="connsiteY6" fmla="*/ 6933855 h 7079226"/>
              <a:gd name="connsiteX7" fmla="*/ 56893 w 5395252"/>
              <a:gd name="connsiteY7" fmla="*/ 6884182 h 7079226"/>
              <a:gd name="connsiteX8" fmla="*/ 79330 w 5395252"/>
              <a:gd name="connsiteY8" fmla="*/ 6839067 h 7079226"/>
              <a:gd name="connsiteX9" fmla="*/ 102005 w 5395252"/>
              <a:gd name="connsiteY9" fmla="*/ 6793713 h 7079226"/>
              <a:gd name="connsiteX10" fmla="*/ 124442 w 5395252"/>
              <a:gd name="connsiteY10" fmla="*/ 6748599 h 7079226"/>
              <a:gd name="connsiteX11" fmla="*/ 151414 w 5395252"/>
              <a:gd name="connsiteY11" fmla="*/ 6707805 h 7079226"/>
              <a:gd name="connsiteX12" fmla="*/ 178385 w 5395252"/>
              <a:gd name="connsiteY12" fmla="*/ 6671809 h 7079226"/>
              <a:gd name="connsiteX13" fmla="*/ 209892 w 5395252"/>
              <a:gd name="connsiteY13" fmla="*/ 6635574 h 7079226"/>
              <a:gd name="connsiteX14" fmla="*/ 272667 w 5395252"/>
              <a:gd name="connsiteY14" fmla="*/ 6567663 h 7079226"/>
              <a:gd name="connsiteX15" fmla="*/ 344751 w 5395252"/>
              <a:gd name="connsiteY15" fmla="*/ 6509111 h 7079226"/>
              <a:gd name="connsiteX16" fmla="*/ 425666 w 5395252"/>
              <a:gd name="connsiteY16" fmla="*/ 6454878 h 7079226"/>
              <a:gd name="connsiteX17" fmla="*/ 511116 w 5395252"/>
              <a:gd name="connsiteY17" fmla="*/ 6409524 h 7079226"/>
              <a:gd name="connsiteX18" fmla="*/ 600862 w 5395252"/>
              <a:gd name="connsiteY18" fmla="*/ 6368969 h 7079226"/>
              <a:gd name="connsiteX19" fmla="*/ 695383 w 5395252"/>
              <a:gd name="connsiteY19" fmla="*/ 6332734 h 7079226"/>
              <a:gd name="connsiteX20" fmla="*/ 798734 w 5395252"/>
              <a:gd name="connsiteY20" fmla="*/ 6301058 h 7079226"/>
              <a:gd name="connsiteX21" fmla="*/ 906621 w 5395252"/>
              <a:gd name="connsiteY21" fmla="*/ 6269382 h 7079226"/>
              <a:gd name="connsiteX22" fmla="*/ 1014508 w 5395252"/>
              <a:gd name="connsiteY22" fmla="*/ 6242265 h 7079226"/>
              <a:gd name="connsiteX23" fmla="*/ 1131465 w 5395252"/>
              <a:gd name="connsiteY23" fmla="*/ 6215149 h 7079226"/>
              <a:gd name="connsiteX24" fmla="*/ 1626025 w 5395252"/>
              <a:gd name="connsiteY24" fmla="*/ 6115802 h 7079226"/>
              <a:gd name="connsiteX25" fmla="*/ 1891207 w 5395252"/>
              <a:gd name="connsiteY25" fmla="*/ 6057010 h 7079226"/>
              <a:gd name="connsiteX26" fmla="*/ 2026066 w 5395252"/>
              <a:gd name="connsiteY26" fmla="*/ 6020774 h 7079226"/>
              <a:gd name="connsiteX27" fmla="*/ 2160924 w 5395252"/>
              <a:gd name="connsiteY27" fmla="*/ 5980220 h 7079226"/>
              <a:gd name="connsiteX28" fmla="*/ 2300318 w 5395252"/>
              <a:gd name="connsiteY28" fmla="*/ 5934866 h 7079226"/>
              <a:gd name="connsiteX29" fmla="*/ 2435176 w 5395252"/>
              <a:gd name="connsiteY29" fmla="*/ 5885192 h 7079226"/>
              <a:gd name="connsiteX30" fmla="*/ 2574570 w 5395252"/>
              <a:gd name="connsiteY30" fmla="*/ 5826400 h 7079226"/>
              <a:gd name="connsiteX31" fmla="*/ 2713963 w 5395252"/>
              <a:gd name="connsiteY31" fmla="*/ 5763288 h 7079226"/>
              <a:gd name="connsiteX32" fmla="*/ 2853356 w 5395252"/>
              <a:gd name="connsiteY32" fmla="*/ 5690818 h 7079226"/>
              <a:gd name="connsiteX33" fmla="*/ 2992750 w 5395252"/>
              <a:gd name="connsiteY33" fmla="*/ 5609468 h 7079226"/>
              <a:gd name="connsiteX34" fmla="*/ 3132144 w 5395252"/>
              <a:gd name="connsiteY34" fmla="*/ 5519240 h 7079226"/>
              <a:gd name="connsiteX35" fmla="*/ 3267002 w 5395252"/>
              <a:gd name="connsiteY35" fmla="*/ 5419653 h 7079226"/>
              <a:gd name="connsiteX36" fmla="*/ 3397326 w 5395252"/>
              <a:gd name="connsiteY36" fmla="*/ 5311187 h 7079226"/>
              <a:gd name="connsiteX37" fmla="*/ 3518817 w 5395252"/>
              <a:gd name="connsiteY37" fmla="*/ 5207281 h 7079226"/>
              <a:gd name="connsiteX38" fmla="*/ 3626704 w 5395252"/>
              <a:gd name="connsiteY38" fmla="*/ 5103375 h 7079226"/>
              <a:gd name="connsiteX39" fmla="*/ 3730056 w 5395252"/>
              <a:gd name="connsiteY39" fmla="*/ 4999228 h 7079226"/>
              <a:gd name="connsiteX40" fmla="*/ 3820041 w 5395252"/>
              <a:gd name="connsiteY40" fmla="*/ 4895322 h 7079226"/>
              <a:gd name="connsiteX41" fmla="*/ 3900956 w 5395252"/>
              <a:gd name="connsiteY41" fmla="*/ 4786856 h 7079226"/>
              <a:gd name="connsiteX42" fmla="*/ 3972801 w 5395252"/>
              <a:gd name="connsiteY42" fmla="*/ 4682950 h 7079226"/>
              <a:gd name="connsiteX43" fmla="*/ 4035814 w 5395252"/>
              <a:gd name="connsiteY43" fmla="*/ 4579043 h 7079226"/>
              <a:gd name="connsiteX44" fmla="*/ 4094293 w 5395252"/>
              <a:gd name="connsiteY44" fmla="*/ 4474897 h 7079226"/>
              <a:gd name="connsiteX45" fmla="*/ 4143701 w 5395252"/>
              <a:gd name="connsiteY45" fmla="*/ 4366431 h 7079226"/>
              <a:gd name="connsiteX46" fmla="*/ 4188574 w 5395252"/>
              <a:gd name="connsiteY46" fmla="*/ 4262525 h 7079226"/>
              <a:gd name="connsiteX47" fmla="*/ 4229152 w 5395252"/>
              <a:gd name="connsiteY47" fmla="*/ 4154059 h 7079226"/>
              <a:gd name="connsiteX48" fmla="*/ 4260658 w 5395252"/>
              <a:gd name="connsiteY48" fmla="*/ 4045593 h 7079226"/>
              <a:gd name="connsiteX49" fmla="*/ 4287630 w 5395252"/>
              <a:gd name="connsiteY49" fmla="*/ 3932568 h 7079226"/>
              <a:gd name="connsiteX50" fmla="*/ 4310066 w 5395252"/>
              <a:gd name="connsiteY50" fmla="*/ 3819543 h 7079226"/>
              <a:gd name="connsiteX51" fmla="*/ 4327968 w 5395252"/>
              <a:gd name="connsiteY51" fmla="*/ 3706518 h 7079226"/>
              <a:gd name="connsiteX52" fmla="*/ 4341573 w 5395252"/>
              <a:gd name="connsiteY52" fmla="*/ 3593492 h 7079226"/>
              <a:gd name="connsiteX53" fmla="*/ 4354940 w 5395252"/>
              <a:gd name="connsiteY53" fmla="*/ 3476148 h 7079226"/>
              <a:gd name="connsiteX54" fmla="*/ 4368545 w 5395252"/>
              <a:gd name="connsiteY54" fmla="*/ 3236419 h 7079226"/>
              <a:gd name="connsiteX55" fmla="*/ 4377376 w 5395252"/>
              <a:gd name="connsiteY55" fmla="*/ 2987812 h 7079226"/>
              <a:gd name="connsiteX56" fmla="*/ 4381912 w 5395252"/>
              <a:gd name="connsiteY56" fmla="*/ 2730325 h 7079226"/>
              <a:gd name="connsiteX57" fmla="*/ 4386446 w 5395252"/>
              <a:gd name="connsiteY57" fmla="*/ 2459161 h 7079226"/>
              <a:gd name="connsiteX58" fmla="*/ 4400052 w 5395252"/>
              <a:gd name="connsiteY58" fmla="*/ 2174318 h 7079226"/>
              <a:gd name="connsiteX59" fmla="*/ 4417953 w 5395252"/>
              <a:gd name="connsiteY59" fmla="*/ 1876037 h 7079226"/>
              <a:gd name="connsiteX60" fmla="*/ 4431558 w 5395252"/>
              <a:gd name="connsiteY60" fmla="*/ 1722217 h 7079226"/>
              <a:gd name="connsiteX61" fmla="*/ 4444925 w 5395252"/>
              <a:gd name="connsiteY61" fmla="*/ 1564078 h 7079226"/>
              <a:gd name="connsiteX62" fmla="*/ 4471897 w 5395252"/>
              <a:gd name="connsiteY62" fmla="*/ 1405939 h 7079226"/>
              <a:gd name="connsiteX63" fmla="*/ 4503403 w 5395252"/>
              <a:gd name="connsiteY63" fmla="*/ 1256678 h 7079226"/>
              <a:gd name="connsiteX64" fmla="*/ 4543742 w 5395252"/>
              <a:gd name="connsiteY64" fmla="*/ 1111977 h 7079226"/>
              <a:gd name="connsiteX65" fmla="*/ 4593389 w 5395252"/>
              <a:gd name="connsiteY65" fmla="*/ 976395 h 7079226"/>
              <a:gd name="connsiteX66" fmla="*/ 4647332 w 5395252"/>
              <a:gd name="connsiteY66" fmla="*/ 849931 h 7079226"/>
              <a:gd name="connsiteX67" fmla="*/ 4710107 w 5395252"/>
              <a:gd name="connsiteY67" fmla="*/ 727787 h 7079226"/>
              <a:gd name="connsiteX68" fmla="*/ 4777655 w 5395252"/>
              <a:gd name="connsiteY68" fmla="*/ 610443 h 7079226"/>
              <a:gd name="connsiteX69" fmla="*/ 4849500 w 5395252"/>
              <a:gd name="connsiteY69" fmla="*/ 501977 h 7079226"/>
              <a:gd name="connsiteX70" fmla="*/ 4925880 w 5395252"/>
              <a:gd name="connsiteY70" fmla="*/ 397831 h 7079226"/>
              <a:gd name="connsiteX71" fmla="*/ 5011331 w 5395252"/>
              <a:gd name="connsiteY71" fmla="*/ 303043 h 7079226"/>
              <a:gd name="connsiteX72" fmla="*/ 5092246 w 5395252"/>
              <a:gd name="connsiteY72" fmla="*/ 212575 h 7079226"/>
              <a:gd name="connsiteX73" fmla="*/ 5182231 w 5395252"/>
              <a:gd name="connsiteY73" fmla="*/ 126666 h 7079226"/>
              <a:gd name="connsiteX74" fmla="*/ 5272216 w 5395252"/>
              <a:gd name="connsiteY74" fmla="*/ 45317 h 707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395252" h="7079226">
                <a:moveTo>
                  <a:pt x="5325320" y="0"/>
                </a:moveTo>
                <a:lnTo>
                  <a:pt x="5395252" y="0"/>
                </a:lnTo>
                <a:lnTo>
                  <a:pt x="5395252" y="7079226"/>
                </a:lnTo>
                <a:lnTo>
                  <a:pt x="0" y="7079226"/>
                </a:lnTo>
                <a:lnTo>
                  <a:pt x="7485" y="7046880"/>
                </a:lnTo>
                <a:lnTo>
                  <a:pt x="20852" y="6988088"/>
                </a:lnTo>
                <a:lnTo>
                  <a:pt x="38992" y="6933855"/>
                </a:lnTo>
                <a:lnTo>
                  <a:pt x="56893" y="6884182"/>
                </a:lnTo>
                <a:lnTo>
                  <a:pt x="79330" y="6839067"/>
                </a:lnTo>
                <a:lnTo>
                  <a:pt x="102005" y="6793713"/>
                </a:lnTo>
                <a:lnTo>
                  <a:pt x="124442" y="6748599"/>
                </a:lnTo>
                <a:lnTo>
                  <a:pt x="151414" y="6707805"/>
                </a:lnTo>
                <a:lnTo>
                  <a:pt x="178385" y="6671809"/>
                </a:lnTo>
                <a:lnTo>
                  <a:pt x="209892" y="6635574"/>
                </a:lnTo>
                <a:lnTo>
                  <a:pt x="272667" y="6567663"/>
                </a:lnTo>
                <a:lnTo>
                  <a:pt x="344751" y="6509111"/>
                </a:lnTo>
                <a:lnTo>
                  <a:pt x="425666" y="6454878"/>
                </a:lnTo>
                <a:lnTo>
                  <a:pt x="511116" y="6409524"/>
                </a:lnTo>
                <a:lnTo>
                  <a:pt x="600862" y="6368969"/>
                </a:lnTo>
                <a:lnTo>
                  <a:pt x="695383" y="6332734"/>
                </a:lnTo>
                <a:lnTo>
                  <a:pt x="798734" y="6301058"/>
                </a:lnTo>
                <a:lnTo>
                  <a:pt x="906621" y="6269382"/>
                </a:lnTo>
                <a:lnTo>
                  <a:pt x="1014508" y="6242265"/>
                </a:lnTo>
                <a:lnTo>
                  <a:pt x="1131465" y="6215149"/>
                </a:lnTo>
                <a:lnTo>
                  <a:pt x="1626025" y="6115802"/>
                </a:lnTo>
                <a:lnTo>
                  <a:pt x="1891207" y="6057010"/>
                </a:lnTo>
                <a:lnTo>
                  <a:pt x="2026066" y="6020774"/>
                </a:lnTo>
                <a:lnTo>
                  <a:pt x="2160924" y="5980220"/>
                </a:lnTo>
                <a:lnTo>
                  <a:pt x="2300318" y="5934866"/>
                </a:lnTo>
                <a:lnTo>
                  <a:pt x="2435176" y="5885192"/>
                </a:lnTo>
                <a:lnTo>
                  <a:pt x="2574570" y="5826400"/>
                </a:lnTo>
                <a:lnTo>
                  <a:pt x="2713963" y="5763288"/>
                </a:lnTo>
                <a:lnTo>
                  <a:pt x="2853356" y="5690818"/>
                </a:lnTo>
                <a:lnTo>
                  <a:pt x="2992750" y="5609468"/>
                </a:lnTo>
                <a:lnTo>
                  <a:pt x="3132144" y="5519240"/>
                </a:lnTo>
                <a:lnTo>
                  <a:pt x="3267002" y="5419653"/>
                </a:lnTo>
                <a:lnTo>
                  <a:pt x="3397326" y="5311187"/>
                </a:lnTo>
                <a:lnTo>
                  <a:pt x="3518817" y="5207281"/>
                </a:lnTo>
                <a:lnTo>
                  <a:pt x="3626704" y="5103375"/>
                </a:lnTo>
                <a:lnTo>
                  <a:pt x="3730056" y="4999228"/>
                </a:lnTo>
                <a:lnTo>
                  <a:pt x="3820041" y="4895322"/>
                </a:lnTo>
                <a:lnTo>
                  <a:pt x="3900956" y="4786856"/>
                </a:lnTo>
                <a:lnTo>
                  <a:pt x="3972801" y="4682950"/>
                </a:lnTo>
                <a:lnTo>
                  <a:pt x="4035814" y="4579043"/>
                </a:lnTo>
                <a:lnTo>
                  <a:pt x="4094293" y="4474897"/>
                </a:lnTo>
                <a:lnTo>
                  <a:pt x="4143701" y="4366431"/>
                </a:lnTo>
                <a:lnTo>
                  <a:pt x="4188574" y="4262525"/>
                </a:lnTo>
                <a:lnTo>
                  <a:pt x="4229152" y="4154059"/>
                </a:lnTo>
                <a:lnTo>
                  <a:pt x="4260658" y="4045593"/>
                </a:lnTo>
                <a:lnTo>
                  <a:pt x="4287630" y="3932568"/>
                </a:lnTo>
                <a:lnTo>
                  <a:pt x="4310066" y="3819543"/>
                </a:lnTo>
                <a:lnTo>
                  <a:pt x="4327968" y="3706518"/>
                </a:lnTo>
                <a:lnTo>
                  <a:pt x="4341573" y="3593492"/>
                </a:lnTo>
                <a:lnTo>
                  <a:pt x="4354940" y="3476148"/>
                </a:lnTo>
                <a:lnTo>
                  <a:pt x="4368545" y="3236419"/>
                </a:lnTo>
                <a:lnTo>
                  <a:pt x="4377376" y="2987812"/>
                </a:lnTo>
                <a:lnTo>
                  <a:pt x="4381912" y="2730325"/>
                </a:lnTo>
                <a:lnTo>
                  <a:pt x="4386446" y="2459161"/>
                </a:lnTo>
                <a:lnTo>
                  <a:pt x="4400052" y="2174318"/>
                </a:lnTo>
                <a:lnTo>
                  <a:pt x="4417953" y="1876037"/>
                </a:lnTo>
                <a:lnTo>
                  <a:pt x="4431558" y="1722217"/>
                </a:lnTo>
                <a:lnTo>
                  <a:pt x="4444925" y="1564078"/>
                </a:lnTo>
                <a:lnTo>
                  <a:pt x="4471897" y="1405939"/>
                </a:lnTo>
                <a:lnTo>
                  <a:pt x="4503403" y="1256678"/>
                </a:lnTo>
                <a:lnTo>
                  <a:pt x="4543742" y="1111977"/>
                </a:lnTo>
                <a:lnTo>
                  <a:pt x="4593389" y="976395"/>
                </a:lnTo>
                <a:lnTo>
                  <a:pt x="4647332" y="849931"/>
                </a:lnTo>
                <a:lnTo>
                  <a:pt x="4710107" y="727787"/>
                </a:lnTo>
                <a:lnTo>
                  <a:pt x="4777655" y="610443"/>
                </a:lnTo>
                <a:lnTo>
                  <a:pt x="4849500" y="501977"/>
                </a:lnTo>
                <a:lnTo>
                  <a:pt x="4925880" y="397831"/>
                </a:lnTo>
                <a:lnTo>
                  <a:pt x="5011331" y="303043"/>
                </a:lnTo>
                <a:lnTo>
                  <a:pt x="5092246" y="212575"/>
                </a:lnTo>
                <a:lnTo>
                  <a:pt x="5182231" y="126666"/>
                </a:lnTo>
                <a:lnTo>
                  <a:pt x="5272216" y="45317"/>
                </a:lnTo>
                <a:close/>
              </a:path>
            </a:pathLst>
          </a:custGeom>
          <a:solidFill>
            <a:srgbClr val="5EC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8">
            <a:extLst>
              <a:ext uri="{FF2B5EF4-FFF2-40B4-BE49-F238E27FC236}">
                <a16:creationId xmlns:a16="http://schemas.microsoft.com/office/drawing/2014/main" id="{6D119FEF-C6E6-87A7-E30A-CB774F5F1E99}"/>
              </a:ext>
            </a:extLst>
          </p:cNvPr>
          <p:cNvSpPr>
            <a:spLocks noGrp="1"/>
          </p:cNvSpPr>
          <p:nvPr>
            <p:ph type="pic" sz="quarter" idx="13"/>
          </p:nvPr>
        </p:nvSpPr>
        <p:spPr>
          <a:xfrm>
            <a:off x="6763657" y="872672"/>
            <a:ext cx="4702629" cy="5112657"/>
          </a:xfrm>
          <a:custGeom>
            <a:avLst/>
            <a:gdLst>
              <a:gd name="connsiteX0" fmla="*/ 251732 w 4702629"/>
              <a:gd name="connsiteY0" fmla="*/ 0 h 5112657"/>
              <a:gd name="connsiteX1" fmla="*/ 4450897 w 4702629"/>
              <a:gd name="connsiteY1" fmla="*/ 0 h 5112657"/>
              <a:gd name="connsiteX2" fmla="*/ 4702629 w 4702629"/>
              <a:gd name="connsiteY2" fmla="*/ 251732 h 5112657"/>
              <a:gd name="connsiteX3" fmla="*/ 4702629 w 4702629"/>
              <a:gd name="connsiteY3" fmla="*/ 4860925 h 5112657"/>
              <a:gd name="connsiteX4" fmla="*/ 4450897 w 4702629"/>
              <a:gd name="connsiteY4" fmla="*/ 5112657 h 5112657"/>
              <a:gd name="connsiteX5" fmla="*/ 251732 w 4702629"/>
              <a:gd name="connsiteY5" fmla="*/ 5112657 h 5112657"/>
              <a:gd name="connsiteX6" fmla="*/ 0 w 4702629"/>
              <a:gd name="connsiteY6" fmla="*/ 4860925 h 5112657"/>
              <a:gd name="connsiteX7" fmla="*/ 0 w 4702629"/>
              <a:gd name="connsiteY7" fmla="*/ 251732 h 5112657"/>
              <a:gd name="connsiteX8" fmla="*/ 251732 w 4702629"/>
              <a:gd name="connsiteY8" fmla="*/ 0 h 51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2629" h="5112657">
                <a:moveTo>
                  <a:pt x="251732" y="0"/>
                </a:moveTo>
                <a:lnTo>
                  <a:pt x="4450897" y="0"/>
                </a:lnTo>
                <a:cubicBezTo>
                  <a:pt x="4589925" y="0"/>
                  <a:pt x="4702629" y="112704"/>
                  <a:pt x="4702629" y="251732"/>
                </a:cubicBezTo>
                <a:lnTo>
                  <a:pt x="4702629" y="4860925"/>
                </a:lnTo>
                <a:cubicBezTo>
                  <a:pt x="4702629" y="4999953"/>
                  <a:pt x="4589925" y="5112657"/>
                  <a:pt x="4450897" y="5112657"/>
                </a:cubicBezTo>
                <a:lnTo>
                  <a:pt x="251732" y="5112657"/>
                </a:lnTo>
                <a:cubicBezTo>
                  <a:pt x="112704" y="5112657"/>
                  <a:pt x="0" y="4999953"/>
                  <a:pt x="0" y="4860925"/>
                </a:cubicBezTo>
                <a:lnTo>
                  <a:pt x="0" y="251732"/>
                </a:lnTo>
                <a:cubicBezTo>
                  <a:pt x="0" y="112704"/>
                  <a:pt x="112704" y="0"/>
                  <a:pt x="251732" y="0"/>
                </a:cubicBezTo>
                <a:close/>
              </a:path>
            </a:pathLst>
          </a:cu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59082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9167E315-79B0-2BCA-2201-3434E8C5A127}"/>
              </a:ext>
            </a:extLst>
          </p:cNvPr>
          <p:cNvSpPr>
            <a:spLocks noGrp="1"/>
          </p:cNvSpPr>
          <p:nvPr>
            <p:ph type="pic" sz="quarter" idx="13"/>
          </p:nvPr>
        </p:nvSpPr>
        <p:spPr>
          <a:xfrm>
            <a:off x="1291773" y="1387928"/>
            <a:ext cx="4082144" cy="4082144"/>
          </a:xfrm>
          <a:custGeom>
            <a:avLst/>
            <a:gdLst>
              <a:gd name="connsiteX0" fmla="*/ 2041072 w 4082144"/>
              <a:gd name="connsiteY0" fmla="*/ 0 h 4082144"/>
              <a:gd name="connsiteX1" fmla="*/ 4082144 w 4082144"/>
              <a:gd name="connsiteY1" fmla="*/ 2041072 h 4082144"/>
              <a:gd name="connsiteX2" fmla="*/ 2041072 w 4082144"/>
              <a:gd name="connsiteY2" fmla="*/ 4082144 h 4082144"/>
              <a:gd name="connsiteX3" fmla="*/ 0 w 4082144"/>
              <a:gd name="connsiteY3" fmla="*/ 2041072 h 4082144"/>
              <a:gd name="connsiteX4" fmla="*/ 2041072 w 4082144"/>
              <a:gd name="connsiteY4" fmla="*/ 0 h 408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144" h="4082144">
                <a:moveTo>
                  <a:pt x="2041072" y="0"/>
                </a:moveTo>
                <a:cubicBezTo>
                  <a:pt x="3168325" y="0"/>
                  <a:pt x="4082144" y="913819"/>
                  <a:pt x="4082144" y="2041072"/>
                </a:cubicBezTo>
                <a:cubicBezTo>
                  <a:pt x="4082144" y="3168325"/>
                  <a:pt x="3168325" y="4082144"/>
                  <a:pt x="2041072" y="4082144"/>
                </a:cubicBezTo>
                <a:cubicBezTo>
                  <a:pt x="913819" y="4082144"/>
                  <a:pt x="0" y="3168325"/>
                  <a:pt x="0" y="2041072"/>
                </a:cubicBezTo>
                <a:cubicBezTo>
                  <a:pt x="0" y="913819"/>
                  <a:pt x="913819" y="0"/>
                  <a:pt x="2041072" y="0"/>
                </a:cubicBezTo>
                <a:close/>
              </a:path>
            </a:pathLst>
          </a:custGeom>
          <a:solidFill>
            <a:schemeClr val="bg2"/>
          </a:solidFill>
        </p:spPr>
        <p:txBody>
          <a:bodyPr wrap="square">
            <a:noAutofit/>
          </a:bodyPr>
          <a:lstStyle/>
          <a:p>
            <a:endParaRPr lang="en-US" dirty="0"/>
          </a:p>
        </p:txBody>
      </p:sp>
      <p:sp>
        <p:nvSpPr>
          <p:cNvPr id="7" name="Title Placeholder 1">
            <a:extLst>
              <a:ext uri="{FF2B5EF4-FFF2-40B4-BE49-F238E27FC236}">
                <a16:creationId xmlns:a16="http://schemas.microsoft.com/office/drawing/2014/main" id="{2E337676-D638-51D3-AA42-E4C9A8811352}"/>
              </a:ext>
            </a:extLst>
          </p:cNvPr>
          <p:cNvSpPr>
            <a:spLocks noGrp="1"/>
          </p:cNvSpPr>
          <p:nvPr>
            <p:ph type="title"/>
          </p:nvPr>
        </p:nvSpPr>
        <p:spPr>
          <a:xfrm>
            <a:off x="5812970" y="365125"/>
            <a:ext cx="5834743" cy="1420132"/>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A1BBE296-52E8-8A21-FF22-8EED2914D587}"/>
              </a:ext>
            </a:extLst>
          </p:cNvPr>
          <p:cNvSpPr>
            <a:spLocks noGrp="1"/>
          </p:cNvSpPr>
          <p:nvPr>
            <p:ph idx="1"/>
          </p:nvPr>
        </p:nvSpPr>
        <p:spPr>
          <a:xfrm>
            <a:off x="5812970" y="1937657"/>
            <a:ext cx="5834743" cy="42393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B1EA514-C235-E885-3855-50772BB6C265}"/>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4" name="Footer Placeholder 3">
            <a:extLst>
              <a:ext uri="{FF2B5EF4-FFF2-40B4-BE49-F238E27FC236}">
                <a16:creationId xmlns:a16="http://schemas.microsoft.com/office/drawing/2014/main" id="{8DB10C9E-FB50-C777-3EAE-039B0E4190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FDA7084-1B69-B3F2-83C8-B8ECFEBF88E8}"/>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48415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7D06D8D-622E-6FD8-52BA-FAF0D5BD8C39}"/>
              </a:ext>
            </a:extLst>
          </p:cNvPr>
          <p:cNvSpPr>
            <a:spLocks noGrp="1"/>
          </p:cNvSpPr>
          <p:nvPr>
            <p:ph type="pic" sz="quarter" idx="13"/>
          </p:nvPr>
        </p:nvSpPr>
        <p:spPr>
          <a:xfrm>
            <a:off x="0" y="0"/>
            <a:ext cx="5016500" cy="6858000"/>
          </a:xfrm>
          <a:pattFill prst="pct10">
            <a:fgClr>
              <a:schemeClr val="accent1"/>
            </a:fgClr>
            <a:bgClr>
              <a:schemeClr val="bg1"/>
            </a:bgClr>
          </a:pattFill>
        </p:spPr>
        <p:txBody>
          <a:bodyPr/>
          <a:lstStyle/>
          <a:p>
            <a:endParaRPr lang="en-US" dirty="0"/>
          </a:p>
        </p:txBody>
      </p:sp>
      <p:sp>
        <p:nvSpPr>
          <p:cNvPr id="2" name="Title 1">
            <a:extLst>
              <a:ext uri="{FF2B5EF4-FFF2-40B4-BE49-F238E27FC236}">
                <a16:creationId xmlns:a16="http://schemas.microsoft.com/office/drawing/2014/main" id="{CC27A820-ECE5-887E-627F-C701E74071C5}"/>
              </a:ext>
            </a:extLst>
          </p:cNvPr>
          <p:cNvSpPr>
            <a:spLocks noGrp="1"/>
          </p:cNvSpPr>
          <p:nvPr>
            <p:ph type="title"/>
          </p:nvPr>
        </p:nvSpPr>
        <p:spPr>
          <a:xfrm>
            <a:off x="5419898" y="365125"/>
            <a:ext cx="5933902"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549C640-F750-BEB0-CC4B-01D88D3662A3}"/>
              </a:ext>
            </a:extLst>
          </p:cNvPr>
          <p:cNvSpPr>
            <a:spLocks noGrp="1"/>
          </p:cNvSpPr>
          <p:nvPr>
            <p:ph idx="1"/>
          </p:nvPr>
        </p:nvSpPr>
        <p:spPr>
          <a:xfrm>
            <a:off x="5419898" y="1825625"/>
            <a:ext cx="59339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40A33-1445-4F01-FF2C-D3A6ABAA6EF2}"/>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5" name="Footer Placeholder 4">
            <a:extLst>
              <a:ext uri="{FF2B5EF4-FFF2-40B4-BE49-F238E27FC236}">
                <a16:creationId xmlns:a16="http://schemas.microsoft.com/office/drawing/2014/main" id="{D940D419-DCD1-C6EF-C209-2CA1B9571D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CC2793-4F31-7C66-316C-C904DA3D48A4}"/>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208535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A7E8-70AE-4159-DAB3-E22969392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881A68-8521-5C6D-DE51-60260C7CE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ECA596-EBAB-93C8-B754-EF92F98039F3}"/>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5" name="Footer Placeholder 4">
            <a:extLst>
              <a:ext uri="{FF2B5EF4-FFF2-40B4-BE49-F238E27FC236}">
                <a16:creationId xmlns:a16="http://schemas.microsoft.com/office/drawing/2014/main" id="{1C53EE05-77C9-50EC-E9E9-3530A23CC8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2B0A26-8956-F5AD-F6A0-C883F0D79CBA}"/>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722201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4295C-6290-70FA-5EDE-98F29FBE0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91EACE-C8D9-6AE3-18AB-13FDB98D27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FC9281-6C66-E774-73F3-28215DC3A3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913F3-CA4C-010C-F761-8A90B284FDD2}"/>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6" name="Footer Placeholder 5">
            <a:extLst>
              <a:ext uri="{FF2B5EF4-FFF2-40B4-BE49-F238E27FC236}">
                <a16:creationId xmlns:a16="http://schemas.microsoft.com/office/drawing/2014/main" id="{345C4E0F-8279-13AE-C573-D74C6CC3FA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F9AD9F-BC56-0DBA-F2F0-5202B79008E5}"/>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77422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767E-8191-DEEB-AFC1-BD7B80D4E5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5FDCFD-BA9A-60F0-1D4C-90909B7D1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65F406-4467-1B4E-3AD1-7E4BF47221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AF8356-4B31-58AF-B774-75E0916BE8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EB50AD-46B3-A16F-E3A8-2028DD978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4A073-7016-A56E-E004-154A1DE12ACF}"/>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8" name="Footer Placeholder 7">
            <a:extLst>
              <a:ext uri="{FF2B5EF4-FFF2-40B4-BE49-F238E27FC236}">
                <a16:creationId xmlns:a16="http://schemas.microsoft.com/office/drawing/2014/main" id="{4051CFEA-BCB1-2E9D-65AD-EAA8E27F91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94F09A-BDCD-B0CF-1EDC-9B7EBC0B5A01}"/>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353741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709-352A-784B-9EB8-03B0DBC4EE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16760-1781-62E8-91E8-37B27D81D2E6}"/>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4" name="Footer Placeholder 3">
            <a:extLst>
              <a:ext uri="{FF2B5EF4-FFF2-40B4-BE49-F238E27FC236}">
                <a16:creationId xmlns:a16="http://schemas.microsoft.com/office/drawing/2014/main" id="{2BED5694-9AC9-EFF4-CF01-1A259A8B25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1214DA5-A362-A36E-E4B0-34832C3D7254}"/>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79658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52063-6E2F-51A5-C2AA-D8D99EACD40F}"/>
              </a:ext>
            </a:extLst>
          </p:cNvPr>
          <p:cNvSpPr>
            <a:spLocks noGrp="1"/>
          </p:cNvSpPr>
          <p:nvPr>
            <p:ph type="dt" sz="half" idx="10"/>
          </p:nvPr>
        </p:nvSpPr>
        <p:spPr/>
        <p:txBody>
          <a:bodyPr/>
          <a:lstStyle/>
          <a:p>
            <a:fld id="{49AF4A58-E3D8-7A46-919D-FAFE9BC2AD76}" type="datetimeFigureOut">
              <a:rPr lang="en-US" smtClean="0"/>
              <a:t>7/11/2024</a:t>
            </a:fld>
            <a:endParaRPr lang="en-US" dirty="0"/>
          </a:p>
        </p:txBody>
      </p:sp>
      <p:sp>
        <p:nvSpPr>
          <p:cNvPr id="3" name="Footer Placeholder 2">
            <a:extLst>
              <a:ext uri="{FF2B5EF4-FFF2-40B4-BE49-F238E27FC236}">
                <a16:creationId xmlns:a16="http://schemas.microsoft.com/office/drawing/2014/main" id="{A5BAAF48-D869-9A09-CF87-27BAD6C8480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22F967-EDBB-406B-BD1F-E81933DA574A}"/>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11966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89CDE6-C000-A01C-C989-B8505AEFE2B0}"/>
              </a:ext>
            </a:extLst>
          </p:cNvPr>
          <p:cNvSpPr/>
          <p:nvPr userDrawn="1"/>
        </p:nvSpPr>
        <p:spPr>
          <a:xfrm>
            <a:off x="0" y="6492874"/>
            <a:ext cx="12192000" cy="365125"/>
          </a:xfrm>
          <a:prstGeom prst="rect">
            <a:avLst/>
          </a:prstGeom>
          <a:solidFill>
            <a:srgbClr val="5EC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DF88A3DC-AB44-740A-8B90-A82A032562B3}"/>
              </a:ext>
            </a:extLst>
          </p:cNvPr>
          <p:cNvSpPr>
            <a:spLocks noGrp="1"/>
          </p:cNvSpPr>
          <p:nvPr>
            <p:ph type="title"/>
          </p:nvPr>
        </p:nvSpPr>
        <p:spPr>
          <a:xfrm>
            <a:off x="598515" y="365125"/>
            <a:ext cx="1113905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0EF211-E290-1FD9-A60F-40304A60FB24}"/>
              </a:ext>
            </a:extLst>
          </p:cNvPr>
          <p:cNvSpPr>
            <a:spLocks noGrp="1"/>
          </p:cNvSpPr>
          <p:nvPr>
            <p:ph type="body" idx="1"/>
          </p:nvPr>
        </p:nvSpPr>
        <p:spPr>
          <a:xfrm>
            <a:off x="598515" y="1825625"/>
            <a:ext cx="1113905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B2CB528-EDA4-C8FD-74DB-F445729360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F4A58-E3D8-7A46-919D-FAFE9BC2AD76}" type="datetimeFigureOut">
              <a:rPr lang="en-US" smtClean="0"/>
              <a:t>7/11/2024</a:t>
            </a:fld>
            <a:endParaRPr lang="en-US" dirty="0"/>
          </a:p>
        </p:txBody>
      </p:sp>
      <p:sp>
        <p:nvSpPr>
          <p:cNvPr id="5" name="Footer Placeholder 4">
            <a:extLst>
              <a:ext uri="{FF2B5EF4-FFF2-40B4-BE49-F238E27FC236}">
                <a16:creationId xmlns:a16="http://schemas.microsoft.com/office/drawing/2014/main" id="{43680E14-1937-DC2F-1F82-9F0823D43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E087626-111C-0E65-761F-3F8FD8BDE2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B093C-6DD9-4949-A90D-1C2A0AB4E256}" type="slidenum">
              <a:rPr lang="en-US" smtClean="0"/>
              <a:t>‹#›</a:t>
            </a:fld>
            <a:endParaRPr lang="en-US" dirty="0"/>
          </a:p>
        </p:txBody>
      </p:sp>
    </p:spTree>
    <p:extLst>
      <p:ext uri="{BB962C8B-B14F-4D97-AF65-F5344CB8AC3E}">
        <p14:creationId xmlns:p14="http://schemas.microsoft.com/office/powerpoint/2010/main" val="320948341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dhcd.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B5CF42-D698-5832-B038-1573011B5A1C}"/>
              </a:ext>
            </a:extLst>
          </p:cNvPr>
          <p:cNvSpPr txBox="1"/>
          <p:nvPr/>
        </p:nvSpPr>
        <p:spPr>
          <a:xfrm>
            <a:off x="1131664" y="1447800"/>
            <a:ext cx="10211250" cy="1938992"/>
          </a:xfrm>
          <a:prstGeom prst="rect">
            <a:avLst/>
          </a:prstGeom>
          <a:noFill/>
        </p:spPr>
        <p:txBody>
          <a:bodyPr wrap="square" rtlCol="0">
            <a:spAutoFit/>
          </a:bodyPr>
          <a:lstStyle/>
          <a:p>
            <a:r>
              <a:rPr lang="en-US" sz="6000" b="1" dirty="0">
                <a:solidFill>
                  <a:srgbClr val="FFF005"/>
                </a:solidFill>
                <a:latin typeface="Roboto" panose="02000000000000000000" pitchFamily="2" charset="0"/>
                <a:ea typeface="Roboto" panose="02000000000000000000" pitchFamily="2" charset="0"/>
                <a:cs typeface="Roboto" panose="02000000000000000000" pitchFamily="2" charset="0"/>
              </a:rPr>
              <a:t>Summary of Lease Purchase Agreement and Discussion</a:t>
            </a:r>
          </a:p>
        </p:txBody>
      </p:sp>
      <p:sp>
        <p:nvSpPr>
          <p:cNvPr id="7" name="TextBox 6">
            <a:extLst>
              <a:ext uri="{FF2B5EF4-FFF2-40B4-BE49-F238E27FC236}">
                <a16:creationId xmlns:a16="http://schemas.microsoft.com/office/drawing/2014/main" id="{8FB8BDEC-0A61-AD15-DC6F-DB4A31B987B7}"/>
              </a:ext>
            </a:extLst>
          </p:cNvPr>
          <p:cNvSpPr txBox="1"/>
          <p:nvPr/>
        </p:nvSpPr>
        <p:spPr>
          <a:xfrm>
            <a:off x="1199697" y="3571458"/>
            <a:ext cx="9250589" cy="584775"/>
          </a:xfrm>
          <a:prstGeom prst="rect">
            <a:avLst/>
          </a:prstGeom>
          <a:noFill/>
        </p:spPr>
        <p:txBody>
          <a:bodyPr wrap="square" rtlCol="0">
            <a:spAutoFit/>
          </a:bodyPr>
          <a:lstStyle/>
          <a:p>
            <a:r>
              <a:rPr lang="en-US" sz="3200" spc="300" dirty="0">
                <a:solidFill>
                  <a:schemeClr val="bg1"/>
                </a:solidFill>
              </a:rPr>
              <a:t>July 2024</a:t>
            </a:r>
          </a:p>
        </p:txBody>
      </p:sp>
    </p:spTree>
    <p:extLst>
      <p:ext uri="{BB962C8B-B14F-4D97-AF65-F5344CB8AC3E}">
        <p14:creationId xmlns:p14="http://schemas.microsoft.com/office/powerpoint/2010/main" val="2743341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fontScale="92500" lnSpcReduction="10000"/>
          </a:bodyPr>
          <a:lstStyle/>
          <a:p>
            <a:pPr marL="228600" lvl="1">
              <a:lnSpc>
                <a:spcPct val="100000"/>
              </a:lnSpc>
              <a:spcBef>
                <a:spcPts val="0"/>
              </a:spcBef>
              <a:spcAft>
                <a:spcPts val="1200"/>
              </a:spcAft>
            </a:pPr>
            <a:r>
              <a:rPr lang="en-US" sz="2800" dirty="0"/>
              <a:t>During the lease period ending 2057, there are a series of operating covenants in Article XIII of the LPA which apply:</a:t>
            </a:r>
          </a:p>
          <a:p>
            <a:pPr marL="228600" lvl="1">
              <a:lnSpc>
                <a:spcPct val="100000"/>
              </a:lnSpc>
              <a:spcBef>
                <a:spcPts val="0"/>
              </a:spcBef>
              <a:spcAft>
                <a:spcPts val="1200"/>
              </a:spcAft>
            </a:pPr>
            <a:r>
              <a:rPr lang="en-US" sz="2800" b="1" dirty="0"/>
              <a:t>Non-Discrimination in Operations:  </a:t>
            </a:r>
            <a:r>
              <a:rPr lang="en-US" sz="2800" dirty="0"/>
              <a:t>All major decisions at DRMC must be made without discrimination against the District residents.  No Core Services at DRMC may be relocated to High Desert Medical Center for example, or to John F. Kennedy Memorial Hospital (JFK) in order to close or materially reduce the services at DRMC (except for temporary relocations that may be necessary during construction).</a:t>
            </a:r>
          </a:p>
          <a:p>
            <a:pPr marL="228600" lvl="1">
              <a:lnSpc>
                <a:spcPct val="100000"/>
              </a:lnSpc>
              <a:spcBef>
                <a:spcPts val="0"/>
              </a:spcBef>
              <a:spcAft>
                <a:spcPts val="1200"/>
              </a:spcAft>
            </a:pPr>
            <a:r>
              <a:rPr lang="en-US" sz="2800" b="1" dirty="0"/>
              <a:t>Expansion of Care and JFK Commitments:  </a:t>
            </a:r>
            <a:r>
              <a:rPr lang="en-US" sz="2800" dirty="0"/>
              <a:t>During the term of the LPA, Tenet shall continue to partner with the District to expand care throughout the Valley. Tenet has committed to pursue  a major expansion of the Emergency Department and the admitting area at JFK.</a:t>
            </a:r>
            <a:endParaRPr lang="en-US" sz="2800" b="1" dirty="0"/>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Operating Covenants (Art. XIII)</a:t>
            </a:r>
          </a:p>
        </p:txBody>
      </p:sp>
    </p:spTree>
    <p:extLst>
      <p:ext uri="{BB962C8B-B14F-4D97-AF65-F5344CB8AC3E}">
        <p14:creationId xmlns:p14="http://schemas.microsoft.com/office/powerpoint/2010/main" val="2068330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0" lvl="1" indent="0">
              <a:lnSpc>
                <a:spcPct val="100000"/>
              </a:lnSpc>
              <a:spcBef>
                <a:spcPts val="0"/>
              </a:spcBef>
              <a:spcAft>
                <a:spcPts val="1200"/>
              </a:spcAft>
              <a:buNone/>
            </a:pPr>
            <a:endParaRPr lang="en-US" sz="2800" b="1" dirty="0"/>
          </a:p>
          <a:p>
            <a:pPr marL="0" lvl="1" indent="0">
              <a:lnSpc>
                <a:spcPct val="100000"/>
              </a:lnSpc>
              <a:spcBef>
                <a:spcPts val="0"/>
              </a:spcBef>
              <a:spcAft>
                <a:spcPts val="1200"/>
              </a:spcAft>
              <a:buNone/>
            </a:pPr>
            <a:r>
              <a:rPr lang="en-US" sz="2800" b="1" dirty="0"/>
              <a:t>Termination of Core Services:  </a:t>
            </a:r>
            <a:r>
              <a:rPr lang="en-US" sz="2800" dirty="0"/>
              <a:t>During the term of the LPA and after consultation with the Medical Staff and the Local Governing Board, Tenet shall provide written notice of any proposed termination or material reduction of a core program or service at DRMC.  The District Board shall have the right to hold public meetings and have an opportunity for the public to comment on any material reductions or termination of a core service and provide Tenet with its input and decision on the proposed reduction or termination. </a:t>
            </a:r>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Operating Covenants (Art. XIII) (Continued)</a:t>
            </a:r>
          </a:p>
        </p:txBody>
      </p:sp>
    </p:spTree>
    <p:extLst>
      <p:ext uri="{BB962C8B-B14F-4D97-AF65-F5344CB8AC3E}">
        <p14:creationId xmlns:p14="http://schemas.microsoft.com/office/powerpoint/2010/main" val="1383337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0" lvl="1" indent="0">
              <a:lnSpc>
                <a:spcPct val="100000"/>
              </a:lnSpc>
              <a:spcBef>
                <a:spcPts val="0"/>
              </a:spcBef>
              <a:spcAft>
                <a:spcPts val="1200"/>
              </a:spcAft>
              <a:buNone/>
            </a:pPr>
            <a:endParaRPr lang="en-US" sz="2800" b="1" dirty="0"/>
          </a:p>
          <a:p>
            <a:pPr marL="0" lvl="1" indent="0">
              <a:lnSpc>
                <a:spcPct val="100000"/>
              </a:lnSpc>
              <a:spcBef>
                <a:spcPts val="0"/>
              </a:spcBef>
              <a:spcAft>
                <a:spcPts val="1200"/>
              </a:spcAft>
              <a:buNone/>
            </a:pPr>
            <a:r>
              <a:rPr lang="en-US" sz="2800" b="1" dirty="0"/>
              <a:t>Core Services include:  </a:t>
            </a:r>
            <a:r>
              <a:rPr lang="en-US" sz="2800" dirty="0"/>
              <a:t>(i) General Medical Services; (ii) Acute Care General Surgical Services; (iii) Intensive/Critical Care Services; (iv) Neonatal Intensive Care Services; (v) Perinatal Services; (vi) Pediatric Services; (vii) Acute Rehabilitation Services; (viii) Cardiac Services (includes Cardiovascular Surgery and Cardiac Catheterization Lab); (ix) Comprehensive Emergency Medical Services (including Trauma, Stroke and Orthopedics); and (x) Comprehensive Cancer Center Services.   </a:t>
            </a:r>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Operating Covenants (Art. XIII) (Continued)</a:t>
            </a:r>
          </a:p>
        </p:txBody>
      </p:sp>
    </p:spTree>
    <p:extLst>
      <p:ext uri="{BB962C8B-B14F-4D97-AF65-F5344CB8AC3E}">
        <p14:creationId xmlns:p14="http://schemas.microsoft.com/office/powerpoint/2010/main" val="522397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lnSpcReduction="10000"/>
          </a:bodyPr>
          <a:lstStyle/>
          <a:p>
            <a:pPr marL="0" lvl="1" indent="0">
              <a:lnSpc>
                <a:spcPct val="100000"/>
              </a:lnSpc>
              <a:spcBef>
                <a:spcPts val="0"/>
              </a:spcBef>
              <a:spcAft>
                <a:spcPts val="1200"/>
              </a:spcAft>
              <a:buNone/>
            </a:pPr>
            <a:r>
              <a:rPr lang="en-US" sz="2800" b="1" dirty="0"/>
              <a:t>Restriction on Subletting, Assignment and Transfers During the Term of the LPA:</a:t>
            </a:r>
          </a:p>
          <a:p>
            <a:pPr marL="457200" lvl="1" indent="-457200">
              <a:lnSpc>
                <a:spcPct val="100000"/>
              </a:lnSpc>
              <a:spcBef>
                <a:spcPts val="0"/>
              </a:spcBef>
              <a:spcAft>
                <a:spcPts val="1200"/>
              </a:spcAft>
            </a:pPr>
            <a:r>
              <a:rPr lang="en-US" sz="2800" dirty="0"/>
              <a:t>Tenet may not sublet any space in the Hospital where patient care is provided without the District’s consent except to an “Affiliate” of Tenet.  An Affiliate of Tenet means any entity that is directly or indirectly under the control of Tenet Health Care Corporation.  However, Tenet may sublet other portions of the Hospital not related to patient care including other medical office buildings on the Hospital campus.</a:t>
            </a:r>
          </a:p>
          <a:p>
            <a:pPr marL="457200" lvl="1" indent="-457200">
              <a:lnSpc>
                <a:spcPct val="100000"/>
              </a:lnSpc>
              <a:spcBef>
                <a:spcPts val="0"/>
              </a:spcBef>
              <a:spcAft>
                <a:spcPts val="1200"/>
              </a:spcAft>
            </a:pPr>
            <a:r>
              <a:rPr lang="en-US" sz="2800" dirty="0"/>
              <a:t>Tenet may also sublease, assign or transfer the “entirety” of the LPA to an Affiliate of Tenet without the District’s consent.</a:t>
            </a:r>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Operating Covenants (Art. XIII) (Continued)</a:t>
            </a:r>
          </a:p>
        </p:txBody>
      </p:sp>
    </p:spTree>
    <p:extLst>
      <p:ext uri="{BB962C8B-B14F-4D97-AF65-F5344CB8AC3E}">
        <p14:creationId xmlns:p14="http://schemas.microsoft.com/office/powerpoint/2010/main" val="1519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0" lvl="1" indent="0">
              <a:lnSpc>
                <a:spcPct val="100000"/>
              </a:lnSpc>
              <a:spcBef>
                <a:spcPts val="0"/>
              </a:spcBef>
              <a:spcAft>
                <a:spcPts val="1200"/>
              </a:spcAft>
              <a:buNone/>
            </a:pPr>
            <a:endParaRPr lang="en-US" sz="2800" dirty="0"/>
          </a:p>
          <a:p>
            <a:pPr marL="0" lvl="1" indent="0">
              <a:lnSpc>
                <a:spcPct val="100000"/>
              </a:lnSpc>
              <a:spcBef>
                <a:spcPts val="0"/>
              </a:spcBef>
              <a:spcAft>
                <a:spcPts val="1200"/>
              </a:spcAft>
              <a:buNone/>
            </a:pPr>
            <a:r>
              <a:rPr lang="en-US" sz="2800" b="1" dirty="0"/>
              <a:t>The rest of the provision on a sublease, assignment or transfer of all the direct or indirect ownership or equity of the entirety of the LPA is still under negotiation. </a:t>
            </a:r>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Operating Covenants (Art. XIII) (Continued)</a:t>
            </a:r>
          </a:p>
        </p:txBody>
      </p:sp>
    </p:spTree>
    <p:extLst>
      <p:ext uri="{BB962C8B-B14F-4D97-AF65-F5344CB8AC3E}">
        <p14:creationId xmlns:p14="http://schemas.microsoft.com/office/powerpoint/2010/main" val="4215666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0" lvl="1" indent="0">
              <a:lnSpc>
                <a:spcPct val="100000"/>
              </a:lnSpc>
              <a:spcBef>
                <a:spcPts val="0"/>
              </a:spcBef>
              <a:spcAft>
                <a:spcPts val="1200"/>
              </a:spcAft>
              <a:buNone/>
            </a:pPr>
            <a:endParaRPr lang="en-US" sz="2800" dirty="0"/>
          </a:p>
          <a:p>
            <a:pPr marL="228600" lvl="1">
              <a:lnSpc>
                <a:spcPct val="100000"/>
              </a:lnSpc>
              <a:spcBef>
                <a:spcPts val="0"/>
              </a:spcBef>
              <a:spcAft>
                <a:spcPts val="1200"/>
              </a:spcAft>
            </a:pPr>
            <a:r>
              <a:rPr lang="en-US" sz="2800" b="1" dirty="0"/>
              <a:t>Licensing, Accreditation and Payors:  </a:t>
            </a:r>
            <a:r>
              <a:rPr lang="en-US" sz="2800" dirty="0"/>
              <a:t>During the term of the LPA, </a:t>
            </a:r>
            <a:r>
              <a:rPr lang="en-US" sz="2800" dirty="0">
                <a:effectLst/>
                <a:ea typeface="Times New Roman" panose="02020603050405020304" pitchFamily="18" charset="0"/>
                <a:cs typeface="Times New Roman" panose="02020603050405020304" pitchFamily="18" charset="0"/>
              </a:rPr>
              <a:t>Tenet must use its best efforts to maintain Hospital licensure and accreditation with the Joint Commission and must use commercially reasonable efforts to </a:t>
            </a:r>
            <a:r>
              <a:rPr lang="en-US" sz="2800" dirty="0">
                <a:effectLst/>
                <a:ea typeface="Times New Roman" panose="02020603050405020304" pitchFamily="18" charset="0"/>
                <a:cs typeface="Calibri" panose="020F0502020204030204" pitchFamily="34" charset="0"/>
              </a:rPr>
              <a:t>participate</a:t>
            </a:r>
            <a:r>
              <a:rPr lang="en-US" sz="2800" dirty="0">
                <a:effectLst/>
                <a:ea typeface="Times New Roman" panose="02020603050405020304" pitchFamily="18" charset="0"/>
                <a:cs typeface="Times New Roman" panose="02020603050405020304" pitchFamily="18" charset="0"/>
              </a:rPr>
              <a:t> in the Medicare, Medi-Cal and other third-party payment programs.  However, similar to the provisions in the current Lease which have been in force for the last 27 years, Tenet is not required to contract with Medi-Cal managed care plans or comply with new laws which substantially modify disproportionate share payments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Segoe Print" panose="02000600000000000000" pitchFamily="2" charset="0"/>
              <a:ea typeface="Times New Roman" panose="02020603050405020304" pitchFamily="18" charset="0"/>
              <a:cs typeface="Times New Roman" panose="02020603050405020304" pitchFamily="18" charset="0"/>
            </a:endParaRPr>
          </a:p>
          <a:p>
            <a:pPr marL="0" lvl="1" indent="0">
              <a:lnSpc>
                <a:spcPct val="100000"/>
              </a:lnSpc>
              <a:spcBef>
                <a:spcPts val="0"/>
              </a:spcBef>
              <a:spcAft>
                <a:spcPts val="1200"/>
              </a:spcAft>
              <a:buNone/>
            </a:pPr>
            <a:endParaRPr lang="en-US" sz="2800" dirty="0"/>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Operating Covenants (Art. XIII) (Continued)</a:t>
            </a:r>
          </a:p>
        </p:txBody>
      </p:sp>
    </p:spTree>
    <p:extLst>
      <p:ext uri="{BB962C8B-B14F-4D97-AF65-F5344CB8AC3E}">
        <p14:creationId xmlns:p14="http://schemas.microsoft.com/office/powerpoint/2010/main" val="2797534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lnSpcReduction="10000"/>
          </a:bodyPr>
          <a:lstStyle/>
          <a:p>
            <a:pPr marL="0" lvl="1" indent="0">
              <a:lnSpc>
                <a:spcPct val="100000"/>
              </a:lnSpc>
              <a:spcBef>
                <a:spcPts val="0"/>
              </a:spcBef>
              <a:spcAft>
                <a:spcPts val="1200"/>
              </a:spcAft>
              <a:buNone/>
            </a:pPr>
            <a:r>
              <a:rPr lang="en-US" sz="2800" b="1" dirty="0"/>
              <a:t>Governance:  </a:t>
            </a:r>
            <a:r>
              <a:rPr lang="en-US" sz="2800" dirty="0">
                <a:latin typeface="Calibri" panose="020F0502020204030204" pitchFamily="34" charset="0"/>
                <a:cs typeface="Calibri" panose="020F0502020204030204" pitchFamily="34" charset="0"/>
              </a:rPr>
              <a:t>D</a:t>
            </a:r>
            <a:r>
              <a:rPr lang="en-US" sz="2800" dirty="0">
                <a:effectLst/>
                <a:latin typeface="Calibri" panose="020F0502020204030204" pitchFamily="34" charset="0"/>
                <a:ea typeface="Times New Roman" panose="02020603050405020304" pitchFamily="18" charset="0"/>
                <a:cs typeface="Calibri" panose="020F0502020204030204" pitchFamily="34" charset="0"/>
              </a:rPr>
              <a:t>uring the term of the LPA, Tenet will maintain the</a:t>
            </a:r>
            <a:r>
              <a:rPr lang="en-US" sz="2800" dirty="0">
                <a:latin typeface="Calibri" panose="020F0502020204030204" pitchFamily="34" charset="0"/>
                <a:ea typeface="Times New Roman" panose="02020603050405020304" pitchFamily="18" charset="0"/>
                <a:cs typeface="Calibri" panose="020F0502020204030204" pitchFamily="34" charset="0"/>
              </a:rPr>
              <a:t> current</a:t>
            </a:r>
            <a:r>
              <a:rPr lang="en-US" sz="2800" dirty="0">
                <a:effectLst/>
                <a:latin typeface="Calibri" panose="020F0502020204030204" pitchFamily="34" charset="0"/>
                <a:ea typeface="Times New Roman" panose="02020603050405020304" pitchFamily="18" charset="0"/>
                <a:cs typeface="Calibri" panose="020F0502020204030204" pitchFamily="34" charset="0"/>
              </a:rPr>
              <a:t> “Local Governing Board” to provide for community participation regarding the medical aspects of DRMC’s operation and the delivery of healthcare to the community.  </a:t>
            </a:r>
            <a:r>
              <a:rPr lang="en-US" sz="2800" dirty="0">
                <a:latin typeface="Calibri" panose="020F0502020204030204" pitchFamily="34" charset="0"/>
                <a:ea typeface="Times New Roman" panose="02020603050405020304" pitchFamily="18" charset="0"/>
                <a:cs typeface="Calibri" panose="020F0502020204030204" pitchFamily="34" charset="0"/>
              </a:rPr>
              <a:t>A majority of the</a:t>
            </a:r>
            <a:r>
              <a:rPr lang="en-US" sz="2800" dirty="0">
                <a:effectLst/>
                <a:latin typeface="Calibri" panose="020F0502020204030204" pitchFamily="34" charset="0"/>
                <a:ea typeface="Times New Roman" panose="02020603050405020304" pitchFamily="18" charset="0"/>
                <a:cs typeface="Calibri" panose="020F0502020204030204" pitchFamily="34" charset="0"/>
              </a:rPr>
              <a:t> 13 Board members will continue to be members of the Medical Staff and </a:t>
            </a:r>
            <a:r>
              <a:rPr lang="en-US" sz="2800" dirty="0">
                <a:latin typeface="Calibri" panose="020F0502020204030204" pitchFamily="34" charset="0"/>
                <a:ea typeface="Times New Roman" panose="02020603050405020304" pitchFamily="18" charset="0"/>
                <a:cs typeface="Calibri" panose="020F0502020204030204" pitchFamily="34" charset="0"/>
              </a:rPr>
              <a:t>2</a:t>
            </a:r>
            <a:r>
              <a:rPr lang="en-US" sz="2800" dirty="0">
                <a:effectLst/>
                <a:latin typeface="Calibri" panose="020F0502020204030204" pitchFamily="34" charset="0"/>
                <a:ea typeface="Times New Roman" panose="02020603050405020304" pitchFamily="18" charset="0"/>
                <a:cs typeface="Calibri" panose="020F0502020204030204" pitchFamily="34" charset="0"/>
              </a:rPr>
              <a:t> of the Board members will continue to be members of the District Board.  The Local Board will have authority to (i) appoint and reappoint the medical staff; (ii) review the quality of Hospital services; (iii) maintain licensure and accreditation; and (iv) provide input on operating budgets and physician contracts.  The Rules and Regulations of the Local Governing Board may not be amended without mutual consent.</a:t>
            </a:r>
            <a:endParaRPr lang="en-US" sz="1800" dirty="0">
              <a:effectLst/>
              <a:latin typeface="Segoe Print" panose="02000600000000000000" pitchFamily="2" charset="0"/>
              <a:ea typeface="Times New Roman" panose="02020603050405020304" pitchFamily="18" charset="0"/>
              <a:cs typeface="Times New Roman" panose="02020603050405020304" pitchFamily="18" charset="0"/>
            </a:endParaRPr>
          </a:p>
          <a:p>
            <a:pPr marL="0" lvl="1" indent="0">
              <a:lnSpc>
                <a:spcPct val="100000"/>
              </a:lnSpc>
              <a:spcBef>
                <a:spcPts val="0"/>
              </a:spcBef>
              <a:spcAft>
                <a:spcPts val="1200"/>
              </a:spcAft>
              <a:buNone/>
            </a:pPr>
            <a:endParaRPr lang="en-US" sz="2800" dirty="0"/>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Operating Covenants (Art. XIII) (Continued)</a:t>
            </a:r>
          </a:p>
        </p:txBody>
      </p:sp>
    </p:spTree>
    <p:extLst>
      <p:ext uri="{BB962C8B-B14F-4D97-AF65-F5344CB8AC3E}">
        <p14:creationId xmlns:p14="http://schemas.microsoft.com/office/powerpoint/2010/main" val="2611434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0" lvl="1" indent="0">
              <a:lnSpc>
                <a:spcPct val="100000"/>
              </a:lnSpc>
              <a:spcBef>
                <a:spcPts val="0"/>
              </a:spcBef>
              <a:spcAft>
                <a:spcPts val="1200"/>
              </a:spcAft>
              <a:buNone/>
            </a:pPr>
            <a:endParaRPr lang="en-US" sz="2800" dirty="0"/>
          </a:p>
          <a:p>
            <a:pPr marL="228600" lvl="1">
              <a:lnSpc>
                <a:spcPct val="100000"/>
              </a:lnSpc>
              <a:spcBef>
                <a:spcPts val="0"/>
              </a:spcBef>
              <a:spcAft>
                <a:spcPts val="1200"/>
              </a:spcAft>
            </a:pPr>
            <a:r>
              <a:rPr lang="en-US" sz="2800" b="1" dirty="0"/>
              <a:t>Other Obligations:  </a:t>
            </a:r>
            <a:r>
              <a:rPr lang="en-US" sz="2800" dirty="0"/>
              <a:t>During the term of the LPA, </a:t>
            </a:r>
            <a:r>
              <a:rPr lang="en-US" sz="2800" dirty="0">
                <a:latin typeface="Calibri" panose="020F0502020204030204" pitchFamily="34" charset="0"/>
                <a:cs typeface="Calibri" panose="020F0502020204030204" pitchFamily="34" charset="0"/>
              </a:rPr>
              <a:t>Tenet will (i) provide the District with an annual report on the operations of the Hospital; (ii) will maintain existing donor identification on the various buildings and rooms; (iii) will be required to obtain District consent before materially changing the Hospital’s mission statement of charity care policy; and (iv) will be required to indemnify and hold the District harmless from any claims or suits related to the operation of DRMC.</a:t>
            </a:r>
            <a:endParaRPr lang="en-US" sz="2800" dirty="0"/>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Operating Covenants (Art. XII) (Continued)</a:t>
            </a:r>
          </a:p>
        </p:txBody>
      </p:sp>
    </p:spTree>
    <p:extLst>
      <p:ext uri="{BB962C8B-B14F-4D97-AF65-F5344CB8AC3E}">
        <p14:creationId xmlns:p14="http://schemas.microsoft.com/office/powerpoint/2010/main" val="1767529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0" lvl="1" indent="0">
              <a:lnSpc>
                <a:spcPct val="100000"/>
              </a:lnSpc>
              <a:spcBef>
                <a:spcPts val="0"/>
              </a:spcBef>
              <a:spcAft>
                <a:spcPts val="1200"/>
              </a:spcAft>
              <a:buNone/>
            </a:pPr>
            <a:r>
              <a:rPr lang="en-US" sz="2800" dirty="0"/>
              <a:t>During the term of the LPA, Tenet at its sole cost must maintain insurance coverages which are commonly maintained by hospitals, including insurance against loss or damage by fire, comprehensive general liability, and professional liability and malpractice</a:t>
            </a:r>
            <a:r>
              <a:rPr lang="en-US" sz="2800" dirty="0">
                <a:latin typeface="Calibri" panose="020F0502020204030204" pitchFamily="34" charset="0"/>
                <a:cs typeface="Calibri" panose="020F0502020204030204" pitchFamily="34" charset="0"/>
              </a:rPr>
              <a:t>.  Tenet must maintain earthquake insurance on the Hospital, if it maintains similar coverage for its other Southern California hospitals. All insurance policies must name the District as an additional insured and must be reviewed by Tenet periodically after making major capital improvements.  </a:t>
            </a:r>
            <a:endParaRPr lang="en-US" sz="2800" dirty="0"/>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Insurance (Art. IV)</a:t>
            </a:r>
          </a:p>
        </p:txBody>
      </p:sp>
    </p:spTree>
    <p:extLst>
      <p:ext uri="{BB962C8B-B14F-4D97-AF65-F5344CB8AC3E}">
        <p14:creationId xmlns:p14="http://schemas.microsoft.com/office/powerpoint/2010/main" val="735035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fontScale="85000" lnSpcReduction="10000"/>
          </a:bodyPr>
          <a:lstStyle/>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In consideration of Tenet paying $650 million to the District, Tenet is requiring that neither the District nor the Foundation may directly or indirectly own any interest in, manage, or operate (i) any hospital, provider, or business within the boundaries of the District or which may otherwise be in competition with any present or future Desert Businesses or newly created health care system affiliated with the Desert Businesses or (ii) any other health care related business conducted with or supporting the Leased Premises without Tenet’s prior written consent.    </a:t>
            </a:r>
          </a:p>
          <a:p>
            <a:pPr marL="457200" lvl="1" indent="-457200">
              <a:lnSpc>
                <a:spcPct val="100000"/>
              </a:lnSpc>
              <a:spcBef>
                <a:spcPts val="0"/>
              </a:spcBef>
              <a:spcAft>
                <a:spcPts val="1200"/>
              </a:spcAft>
            </a:pPr>
            <a:r>
              <a:rPr lang="en-US" sz="2800" b="1" dirty="0">
                <a:latin typeface="Calibri" panose="020F0502020204030204" pitchFamily="34" charset="0"/>
                <a:cs typeface="Calibri" panose="020F0502020204030204" pitchFamily="34" charset="0"/>
              </a:rPr>
              <a:t>However, nothing in the LPA prevents the District from collaborating with, or jointly funding or partnering with other hospitals in the District in support of projects designed to improve access to healthcare for District residents so long as the grant services are outside the scope of the competing hospital’s licensure and are provided free, or otherwise do not generate revenue that is reflected on the financial statements of the competing hospital</a:t>
            </a:r>
            <a:r>
              <a:rPr lang="en-US" sz="2800" dirty="0">
                <a:latin typeface="Calibri" panose="020F0502020204030204" pitchFamily="34" charset="0"/>
                <a:cs typeface="Calibri" panose="020F0502020204030204" pitchFamily="34" charset="0"/>
              </a:rPr>
              <a:t>.</a:t>
            </a:r>
            <a:endParaRPr lang="en-US" sz="2800" dirty="0"/>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Non-Competition Clause (Art. XII) </a:t>
            </a:r>
          </a:p>
        </p:txBody>
      </p:sp>
    </p:spTree>
    <p:extLst>
      <p:ext uri="{BB962C8B-B14F-4D97-AF65-F5344CB8AC3E}">
        <p14:creationId xmlns:p14="http://schemas.microsoft.com/office/powerpoint/2010/main" val="4223249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up of a lease agreement with a pen and glasses&#10;&#10;Description automatically generated">
            <a:extLst>
              <a:ext uri="{FF2B5EF4-FFF2-40B4-BE49-F238E27FC236}">
                <a16:creationId xmlns:a16="http://schemas.microsoft.com/office/drawing/2014/main" id="{D9A1ABE4-A650-3AD5-DD76-D71C72723C04}"/>
              </a:ext>
            </a:extLst>
          </p:cNvPr>
          <p:cNvPicPr>
            <a:picLocks noGrp="1" noChangeAspect="1"/>
          </p:cNvPicPr>
          <p:nvPr>
            <p:ph type="pic" sz="quarter" idx="13"/>
          </p:nvPr>
        </p:nvPicPr>
        <p:blipFill>
          <a:blip r:embed="rId3"/>
          <a:srcRect l="19306" r="19306"/>
          <a:stretch>
            <a:fillRect/>
          </a:stretch>
        </p:blipFill>
        <p:spPr/>
      </p:pic>
      <p:sp>
        <p:nvSpPr>
          <p:cNvPr id="2" name="Title 1">
            <a:extLst>
              <a:ext uri="{FF2B5EF4-FFF2-40B4-BE49-F238E27FC236}">
                <a16:creationId xmlns:a16="http://schemas.microsoft.com/office/drawing/2014/main" id="{4F1EA6E3-AF68-D5C8-E88F-BF3625E60993}"/>
              </a:ext>
            </a:extLst>
          </p:cNvPr>
          <p:cNvSpPr>
            <a:spLocks noGrp="1"/>
          </p:cNvSpPr>
          <p:nvPr>
            <p:ph type="title" idx="4294967295"/>
          </p:nvPr>
        </p:nvSpPr>
        <p:spPr>
          <a:xfrm>
            <a:off x="725714" y="363085"/>
            <a:ext cx="5370286" cy="1019174"/>
          </a:xfrm>
        </p:spPr>
        <p:txBody>
          <a:bodyPr>
            <a:normAutofit fontScale="90000"/>
          </a:bodyPr>
          <a:lstStyle/>
          <a:p>
            <a:r>
              <a:rPr lang="en-US" dirty="0"/>
              <a:t>Transaction Overview</a:t>
            </a:r>
          </a:p>
        </p:txBody>
      </p:sp>
      <p:sp>
        <p:nvSpPr>
          <p:cNvPr id="3" name="Content Placeholder 2">
            <a:extLst>
              <a:ext uri="{FF2B5EF4-FFF2-40B4-BE49-F238E27FC236}">
                <a16:creationId xmlns:a16="http://schemas.microsoft.com/office/drawing/2014/main" id="{CF7D07DC-E7D2-A0F1-5A64-83E16E05A540}"/>
              </a:ext>
            </a:extLst>
          </p:cNvPr>
          <p:cNvSpPr>
            <a:spLocks noGrp="1"/>
          </p:cNvSpPr>
          <p:nvPr>
            <p:ph idx="4294967295"/>
          </p:nvPr>
        </p:nvSpPr>
        <p:spPr>
          <a:xfrm>
            <a:off x="725714" y="1567544"/>
            <a:ext cx="5617936" cy="4633232"/>
          </a:xfrm>
        </p:spPr>
        <p:txBody>
          <a:bodyPr>
            <a:normAutofit lnSpcReduction="10000"/>
          </a:bodyPr>
          <a:lstStyle/>
          <a:p>
            <a:pPr marL="0" indent="0">
              <a:buNone/>
            </a:pPr>
            <a:r>
              <a:rPr lang="en-US" dirty="0"/>
              <a:t>The District Board has been preparing for this transaction for over 6 years.  In early 2018, the Board commissioned SGH to conduct a seismic evaluation of Desert Regional Medical Center (DRMC) and VMG to provide a FMV analysis.  Both the seismic evaluation and the analysis were updated in 2023.  In the last 8 months the Board has conducted numerous public meetings to discuss the Tenet proposal and hear public input.</a:t>
            </a:r>
          </a:p>
          <a:p>
            <a:endParaRPr lang="en-US" dirty="0"/>
          </a:p>
        </p:txBody>
      </p:sp>
    </p:spTree>
    <p:extLst>
      <p:ext uri="{BB962C8B-B14F-4D97-AF65-F5344CB8AC3E}">
        <p14:creationId xmlns:p14="http://schemas.microsoft.com/office/powerpoint/2010/main" val="278084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457200" lvl="1" indent="-457200">
              <a:lnSpc>
                <a:spcPct val="100000"/>
              </a:lnSpc>
              <a:spcBef>
                <a:spcPts val="0"/>
              </a:spcBef>
              <a:spcAft>
                <a:spcPts val="1200"/>
              </a:spcAft>
            </a:pPr>
            <a:r>
              <a:rPr lang="en-US" sz="2800" dirty="0">
                <a:latin typeface="Calibri" panose="020F0502020204030204" pitchFamily="34" charset="0"/>
                <a:cs typeface="Calibri" panose="020F0502020204030204" pitchFamily="34" charset="0"/>
              </a:rPr>
              <a:t>In the event the District believes that a potential grant or activity is in violation of this non-compete clause, the District has the option to provide a copy of the application to Tenet, and Tenet shall have 30-days to review and provide in writing, consent or non-consent to the potential grant or activity.       </a:t>
            </a:r>
          </a:p>
          <a:p>
            <a:pPr marL="457200" lvl="1" indent="-457200">
              <a:lnSpc>
                <a:spcPct val="100000"/>
              </a:lnSpc>
              <a:spcBef>
                <a:spcPts val="0"/>
              </a:spcBef>
              <a:spcAft>
                <a:spcPts val="1200"/>
              </a:spcAft>
            </a:pPr>
            <a:r>
              <a:rPr lang="en-US" sz="2800" dirty="0">
                <a:latin typeface="Calibri" panose="020F0502020204030204" pitchFamily="34" charset="0"/>
                <a:cs typeface="Calibri" panose="020F0502020204030204" pitchFamily="34" charset="0"/>
              </a:rPr>
              <a:t>In the event there is a legal challenge to this non-compete clause, Tenet agrees to defend, indemnify and hold the District harmless from any challenges and the District agrees to cooperate and support Tenet in such proceedings. </a:t>
            </a:r>
            <a:endParaRPr lang="en-US" sz="2800" dirty="0"/>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Non-Competition Clause (Continued)</a:t>
            </a:r>
          </a:p>
        </p:txBody>
      </p:sp>
    </p:spTree>
    <p:extLst>
      <p:ext uri="{BB962C8B-B14F-4D97-AF65-F5344CB8AC3E}">
        <p14:creationId xmlns:p14="http://schemas.microsoft.com/office/powerpoint/2010/main" val="2721731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Subject to Notice and Opportunity to Cure, the following events shall be considered a default by Tenet:      </a:t>
            </a:r>
          </a:p>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(a) The failure to pay when due any sums required to be paid.</a:t>
            </a:r>
          </a:p>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(b) The subjection of any material right or interest of Tenet to attachment execution, or other levy.</a:t>
            </a:r>
          </a:p>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(c) The appointment of a receiver to take possession of the leased premises or improvements or Tenet’s interest in the leasehold estate.</a:t>
            </a:r>
          </a:p>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(d) An Assignment by Tenet for the benefit of creditors or the filing of any type of bankruptcy. </a:t>
            </a:r>
            <a:endParaRPr lang="en-US" sz="2800" dirty="0"/>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Default (Art. VIII)</a:t>
            </a:r>
          </a:p>
        </p:txBody>
      </p:sp>
    </p:spTree>
    <p:extLst>
      <p:ext uri="{BB962C8B-B14F-4D97-AF65-F5344CB8AC3E}">
        <p14:creationId xmlns:p14="http://schemas.microsoft.com/office/powerpoint/2010/main" val="3738767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fontScale="92500"/>
          </a:bodyPr>
          <a:lstStyle/>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(e) The failure to perform any other covenant or condition in the LPA which directly causes Tenet to be unable to operate the Hospital as an acute care hospital and related health care institutions. </a:t>
            </a:r>
          </a:p>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(f) The failure to perform any other material covenant or condition of the LPA.</a:t>
            </a:r>
          </a:p>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If any default by Tenet continues uncured for items (a) through (e) following notice of default under the terms of the LPA, the District has the right to terminate the LPA and take back the Hospital.</a:t>
            </a:r>
          </a:p>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If any default by Tenet continues uncured for item (f) following notice of default, the District has the right to exercise all remedies available by law or equity including specific performance and injunctive relief. </a:t>
            </a:r>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Default (Art. VIII) (Continued)</a:t>
            </a:r>
          </a:p>
        </p:txBody>
      </p:sp>
    </p:spTree>
    <p:extLst>
      <p:ext uri="{BB962C8B-B14F-4D97-AF65-F5344CB8AC3E}">
        <p14:creationId xmlns:p14="http://schemas.microsoft.com/office/powerpoint/2010/main" val="3817056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457200" lvl="1" indent="-457200">
              <a:lnSpc>
                <a:spcPct val="100000"/>
              </a:lnSpc>
              <a:spcBef>
                <a:spcPts val="0"/>
              </a:spcBef>
              <a:spcAft>
                <a:spcPts val="1200"/>
              </a:spcAft>
            </a:pPr>
            <a:r>
              <a:rPr lang="en-US" sz="2800" dirty="0">
                <a:latin typeface="Calibri" panose="020F0502020204030204" pitchFamily="34" charset="0"/>
                <a:cs typeface="Calibri" panose="020F0502020204030204" pitchFamily="34" charset="0"/>
              </a:rPr>
              <a:t>The LPA may be terminated at any time by mutual agreement by the District and Tenet.</a:t>
            </a:r>
          </a:p>
          <a:p>
            <a:pPr marL="457200" lvl="1" indent="-457200">
              <a:lnSpc>
                <a:spcPct val="100000"/>
              </a:lnSpc>
              <a:spcBef>
                <a:spcPts val="0"/>
              </a:spcBef>
              <a:spcAft>
                <a:spcPts val="1200"/>
              </a:spcAft>
            </a:pPr>
            <a:r>
              <a:rPr lang="en-US" sz="2800" dirty="0">
                <a:latin typeface="Calibri" panose="020F0502020204030204" pitchFamily="34" charset="0"/>
                <a:cs typeface="Calibri" panose="020F0502020204030204" pitchFamily="34" charset="0"/>
              </a:rPr>
              <a:t>As noted in the previous slide, the LPA may be terminated for a number of reasons by the District if Tenet has defaulted and the default has not been cured.</a:t>
            </a:r>
          </a:p>
          <a:p>
            <a:pPr marL="0" lvl="1" indent="0">
              <a:lnSpc>
                <a:spcPct val="100000"/>
              </a:lnSpc>
              <a:spcBef>
                <a:spcPts val="0"/>
              </a:spcBef>
              <a:spcAft>
                <a:spcPts val="1200"/>
              </a:spcAft>
              <a:buNone/>
            </a:pPr>
            <a:endParaRPr lang="en-US" sz="2800" dirty="0">
              <a:latin typeface="Calibri" panose="020F0502020204030204" pitchFamily="34" charset="0"/>
              <a:cs typeface="Calibri" panose="020F0502020204030204" pitchFamily="34" charset="0"/>
            </a:endParaRPr>
          </a:p>
          <a:p>
            <a:pPr marL="0" lvl="1" indent="0">
              <a:lnSpc>
                <a:spcPct val="100000"/>
              </a:lnSpc>
              <a:spcBef>
                <a:spcPts val="0"/>
              </a:spcBef>
              <a:spcAft>
                <a:spcPts val="1200"/>
              </a:spcAft>
              <a:buNone/>
            </a:pPr>
            <a:endParaRPr lang="en-US" sz="2800" dirty="0">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Termination (Art. VIII) </a:t>
            </a:r>
          </a:p>
        </p:txBody>
      </p:sp>
    </p:spTree>
    <p:extLst>
      <p:ext uri="{BB962C8B-B14F-4D97-AF65-F5344CB8AC3E}">
        <p14:creationId xmlns:p14="http://schemas.microsoft.com/office/powerpoint/2010/main" val="2177807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0" lvl="1" indent="0">
              <a:lnSpc>
                <a:spcPct val="100000"/>
              </a:lnSpc>
              <a:spcBef>
                <a:spcPts val="0"/>
              </a:spcBef>
              <a:spcAft>
                <a:spcPts val="1200"/>
              </a:spcAft>
              <a:buNone/>
            </a:pPr>
            <a:r>
              <a:rPr lang="en-US" sz="2800" dirty="0">
                <a:latin typeface="Calibri" panose="020F0502020204030204" pitchFamily="34" charset="0"/>
                <a:cs typeface="Calibri" panose="020F0502020204030204" pitchFamily="34" charset="0"/>
              </a:rPr>
              <a:t>At the end of the LPA there are a series of miscellaneous provisions.  These provisions include a requirement that disputes under the LPA, after a required 30-day meet and confer period, may be submitted to binding arbitration at the option of either party.</a:t>
            </a:r>
          </a:p>
          <a:p>
            <a:pPr marL="0" lvl="1" indent="0">
              <a:lnSpc>
                <a:spcPct val="100000"/>
              </a:lnSpc>
              <a:spcBef>
                <a:spcPts val="0"/>
              </a:spcBef>
              <a:spcAft>
                <a:spcPts val="1200"/>
              </a:spcAft>
              <a:buNone/>
            </a:pPr>
            <a:endParaRPr lang="en-US" sz="2800" dirty="0">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Miscellaneous Provisions (Art. XV)</a:t>
            </a:r>
          </a:p>
        </p:txBody>
      </p:sp>
    </p:spTree>
    <p:extLst>
      <p:ext uri="{BB962C8B-B14F-4D97-AF65-F5344CB8AC3E}">
        <p14:creationId xmlns:p14="http://schemas.microsoft.com/office/powerpoint/2010/main" val="1086344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ACB229-59B8-4CA6-9008-76BD3E5C3CC9}"/>
              </a:ext>
            </a:extLst>
          </p:cNvPr>
          <p:cNvSpPr txBox="1"/>
          <p:nvPr/>
        </p:nvSpPr>
        <p:spPr>
          <a:xfrm>
            <a:off x="1131664" y="1447800"/>
            <a:ext cx="10211250" cy="861774"/>
          </a:xfrm>
          <a:prstGeom prst="rect">
            <a:avLst/>
          </a:prstGeom>
          <a:noFill/>
        </p:spPr>
        <p:txBody>
          <a:bodyPr wrap="square" rtlCol="0">
            <a:spAutoFit/>
          </a:bodyPr>
          <a:lstStyle/>
          <a:p>
            <a:r>
              <a:rPr lang="en-US" sz="5000" b="1" dirty="0">
                <a:solidFill>
                  <a:srgbClr val="DED200"/>
                </a:solidFill>
                <a:latin typeface="Roboto" panose="02000000000000000000" pitchFamily="2" charset="0"/>
                <a:ea typeface="Roboto" panose="02000000000000000000" pitchFamily="2" charset="0"/>
                <a:cs typeface="Roboto" panose="02000000000000000000" pitchFamily="2" charset="0"/>
              </a:rPr>
              <a:t>Public Comments</a:t>
            </a:r>
            <a:endParaRPr lang="en-US" sz="5000" b="1" dirty="0">
              <a:solidFill>
                <a:srgbClr val="FFF005"/>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8FBA0E3A-3FC3-D53C-C159-C3CA51DFD0D4}"/>
              </a:ext>
            </a:extLst>
          </p:cNvPr>
          <p:cNvSpPr txBox="1"/>
          <p:nvPr/>
        </p:nvSpPr>
        <p:spPr>
          <a:xfrm>
            <a:off x="1131664" y="2398837"/>
            <a:ext cx="10211250" cy="523220"/>
          </a:xfrm>
          <a:prstGeom prst="rect">
            <a:avLst/>
          </a:prstGeom>
          <a:noFill/>
        </p:spPr>
        <p:txBody>
          <a:bodyPr wrap="square" rtlCol="0">
            <a:spAutoFit/>
          </a:bodyPr>
          <a:lstStyle/>
          <a:p>
            <a:r>
              <a:rPr lang="en-US" sz="2800" b="1" dirty="0">
                <a:solidFill>
                  <a:schemeClr val="bg1"/>
                </a:solidFill>
              </a:rPr>
              <a:t>Visit dhcd.org to learn more.</a:t>
            </a:r>
            <a:endParaRPr lang="en-US"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84554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up of a lease agreement with a pen and glasses&#10;&#10;Description automatically generated">
            <a:extLst>
              <a:ext uri="{FF2B5EF4-FFF2-40B4-BE49-F238E27FC236}">
                <a16:creationId xmlns:a16="http://schemas.microsoft.com/office/drawing/2014/main" id="{D9A1ABE4-A650-3AD5-DD76-D71C72723C04}"/>
              </a:ext>
            </a:extLst>
          </p:cNvPr>
          <p:cNvPicPr>
            <a:picLocks noGrp="1" noChangeAspect="1"/>
          </p:cNvPicPr>
          <p:nvPr>
            <p:ph type="pic" sz="quarter" idx="13"/>
          </p:nvPr>
        </p:nvPicPr>
        <p:blipFill>
          <a:blip r:embed="rId3"/>
          <a:srcRect l="19306" r="19306"/>
          <a:stretch>
            <a:fillRect/>
          </a:stretch>
        </p:blipFill>
        <p:spPr/>
      </p:pic>
      <p:sp>
        <p:nvSpPr>
          <p:cNvPr id="2" name="Title 1">
            <a:extLst>
              <a:ext uri="{FF2B5EF4-FFF2-40B4-BE49-F238E27FC236}">
                <a16:creationId xmlns:a16="http://schemas.microsoft.com/office/drawing/2014/main" id="{4F1EA6E3-AF68-D5C8-E88F-BF3625E60993}"/>
              </a:ext>
            </a:extLst>
          </p:cNvPr>
          <p:cNvSpPr>
            <a:spLocks noGrp="1"/>
          </p:cNvSpPr>
          <p:nvPr>
            <p:ph type="title" idx="4294967295"/>
          </p:nvPr>
        </p:nvSpPr>
        <p:spPr>
          <a:xfrm>
            <a:off x="725714" y="363085"/>
            <a:ext cx="5370286" cy="1019174"/>
          </a:xfrm>
        </p:spPr>
        <p:txBody>
          <a:bodyPr>
            <a:normAutofit fontScale="90000"/>
          </a:bodyPr>
          <a:lstStyle/>
          <a:p>
            <a:r>
              <a:rPr lang="en-US" dirty="0"/>
              <a:t>Transaction Overview</a:t>
            </a:r>
          </a:p>
        </p:txBody>
      </p:sp>
      <p:sp>
        <p:nvSpPr>
          <p:cNvPr id="3" name="Content Placeholder 2">
            <a:extLst>
              <a:ext uri="{FF2B5EF4-FFF2-40B4-BE49-F238E27FC236}">
                <a16:creationId xmlns:a16="http://schemas.microsoft.com/office/drawing/2014/main" id="{CF7D07DC-E7D2-A0F1-5A64-83E16E05A540}"/>
              </a:ext>
            </a:extLst>
          </p:cNvPr>
          <p:cNvSpPr>
            <a:spLocks noGrp="1"/>
          </p:cNvSpPr>
          <p:nvPr>
            <p:ph idx="4294967295"/>
          </p:nvPr>
        </p:nvSpPr>
        <p:spPr>
          <a:xfrm>
            <a:off x="725714" y="1567544"/>
            <a:ext cx="5617936" cy="4633232"/>
          </a:xfrm>
        </p:spPr>
        <p:txBody>
          <a:bodyPr>
            <a:normAutofit/>
          </a:bodyPr>
          <a:lstStyle/>
          <a:p>
            <a:pPr marL="0" indent="0">
              <a:buNone/>
            </a:pPr>
            <a:r>
              <a:rPr lang="en-US" dirty="0"/>
              <a:t>The public/private partnership of the Desert Healthcare District is unique in California.  It combines the public resources of a state-of-the-art community hospital with a nationally recognized for-profit healthcare system. The proposed Lease Purchase Agreement (LPA) is the culmination of an extensive negotiation process.   </a:t>
            </a:r>
          </a:p>
          <a:p>
            <a:endParaRPr lang="en-US" dirty="0"/>
          </a:p>
        </p:txBody>
      </p:sp>
    </p:spTree>
    <p:extLst>
      <p:ext uri="{BB962C8B-B14F-4D97-AF65-F5344CB8AC3E}">
        <p14:creationId xmlns:p14="http://schemas.microsoft.com/office/powerpoint/2010/main" val="2720115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up of a lease agreement with a pen and glasses&#10;&#10;Description automatically generated">
            <a:extLst>
              <a:ext uri="{FF2B5EF4-FFF2-40B4-BE49-F238E27FC236}">
                <a16:creationId xmlns:a16="http://schemas.microsoft.com/office/drawing/2014/main" id="{D9A1ABE4-A650-3AD5-DD76-D71C72723C04}"/>
              </a:ext>
            </a:extLst>
          </p:cNvPr>
          <p:cNvPicPr>
            <a:picLocks noGrp="1" noChangeAspect="1"/>
          </p:cNvPicPr>
          <p:nvPr>
            <p:ph type="pic" sz="quarter" idx="13"/>
          </p:nvPr>
        </p:nvPicPr>
        <p:blipFill>
          <a:blip r:embed="rId3"/>
          <a:srcRect l="19306" r="19306"/>
          <a:stretch>
            <a:fillRect/>
          </a:stretch>
        </p:blipFill>
        <p:spPr/>
      </p:pic>
      <p:sp>
        <p:nvSpPr>
          <p:cNvPr id="2" name="Title 1">
            <a:extLst>
              <a:ext uri="{FF2B5EF4-FFF2-40B4-BE49-F238E27FC236}">
                <a16:creationId xmlns:a16="http://schemas.microsoft.com/office/drawing/2014/main" id="{4F1EA6E3-AF68-D5C8-E88F-BF3625E60993}"/>
              </a:ext>
            </a:extLst>
          </p:cNvPr>
          <p:cNvSpPr>
            <a:spLocks noGrp="1"/>
          </p:cNvSpPr>
          <p:nvPr>
            <p:ph type="title" idx="4294967295"/>
          </p:nvPr>
        </p:nvSpPr>
        <p:spPr>
          <a:xfrm>
            <a:off x="725714" y="363085"/>
            <a:ext cx="5370286" cy="1019174"/>
          </a:xfrm>
        </p:spPr>
        <p:txBody>
          <a:bodyPr>
            <a:normAutofit fontScale="90000"/>
          </a:bodyPr>
          <a:lstStyle/>
          <a:p>
            <a:r>
              <a:rPr lang="en-US" dirty="0"/>
              <a:t>Transaction Overview (Continued)</a:t>
            </a:r>
          </a:p>
        </p:txBody>
      </p:sp>
      <p:sp>
        <p:nvSpPr>
          <p:cNvPr id="3" name="Content Placeholder 2">
            <a:extLst>
              <a:ext uri="{FF2B5EF4-FFF2-40B4-BE49-F238E27FC236}">
                <a16:creationId xmlns:a16="http://schemas.microsoft.com/office/drawing/2014/main" id="{CF7D07DC-E7D2-A0F1-5A64-83E16E05A540}"/>
              </a:ext>
            </a:extLst>
          </p:cNvPr>
          <p:cNvSpPr>
            <a:spLocks noGrp="1"/>
          </p:cNvSpPr>
          <p:nvPr>
            <p:ph idx="4294967295"/>
          </p:nvPr>
        </p:nvSpPr>
        <p:spPr>
          <a:xfrm>
            <a:off x="725714" y="1567544"/>
            <a:ext cx="5617936" cy="4633232"/>
          </a:xfrm>
        </p:spPr>
        <p:txBody>
          <a:bodyPr>
            <a:normAutofit lnSpcReduction="10000"/>
          </a:bodyPr>
          <a:lstStyle/>
          <a:p>
            <a:pPr marL="0" indent="0">
              <a:buNone/>
            </a:pPr>
            <a:r>
              <a:rPr lang="en-US" dirty="0"/>
              <a:t>At a public meeting on May 28</a:t>
            </a:r>
            <a:r>
              <a:rPr lang="en-US" baseline="30000" dirty="0"/>
              <a:t>th</a:t>
            </a:r>
            <a:r>
              <a:rPr lang="en-US" dirty="0"/>
              <a:t> the Board heard the final proposal from Tenet and directed staff to negotiate a definitive Lease Purchase Agreement for review and public input. A copy of the draft definitive LPA is available on the District website at </a:t>
            </a:r>
            <a:r>
              <a:rPr lang="en-US" dirty="0">
                <a:hlinkClick r:id="rId4"/>
              </a:rPr>
              <a:t>www.dhcd.org</a:t>
            </a:r>
            <a:r>
              <a:rPr lang="en-US" dirty="0"/>
              <a:t>.  If the Board approves the LPA, it will be placed on the ballot and will be subject to voter approval during the November 5, 2024, election.  A summary of the LPA follows:</a:t>
            </a:r>
          </a:p>
          <a:p>
            <a:endParaRPr lang="en-US" dirty="0"/>
          </a:p>
        </p:txBody>
      </p:sp>
    </p:spTree>
    <p:extLst>
      <p:ext uri="{BB962C8B-B14F-4D97-AF65-F5344CB8AC3E}">
        <p14:creationId xmlns:p14="http://schemas.microsoft.com/office/powerpoint/2010/main" val="183025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9B08C-2E26-FED2-EA49-4142AC3F4FA9}"/>
              </a:ext>
            </a:extLst>
          </p:cNvPr>
          <p:cNvSpPr>
            <a:spLocks noGrp="1"/>
          </p:cNvSpPr>
          <p:nvPr>
            <p:ph idx="1"/>
          </p:nvPr>
        </p:nvSpPr>
        <p:spPr>
          <a:xfrm>
            <a:off x="719138" y="1060177"/>
            <a:ext cx="10329862" cy="5495927"/>
          </a:xfrm>
        </p:spPr>
        <p:txBody>
          <a:bodyPr numCol="1">
            <a:normAutofit/>
          </a:bodyPr>
          <a:lstStyle/>
          <a:p>
            <a:pPr marL="0" indent="0">
              <a:lnSpc>
                <a:spcPct val="100000"/>
              </a:lnSpc>
              <a:spcBef>
                <a:spcPts val="600"/>
              </a:spcBef>
              <a:buNone/>
            </a:pPr>
            <a:endParaRPr lang="en-US" b="1" u="sng" dirty="0"/>
          </a:p>
          <a:p>
            <a:pPr marL="0" indent="0">
              <a:lnSpc>
                <a:spcPct val="100000"/>
              </a:lnSpc>
              <a:spcBef>
                <a:spcPts val="600"/>
              </a:spcBef>
              <a:buNone/>
            </a:pPr>
            <a:r>
              <a:rPr lang="en-US" b="1" u="sng" dirty="0"/>
              <a:t>PARTIES</a:t>
            </a:r>
            <a:r>
              <a:rPr lang="en-US" b="1" dirty="0"/>
              <a:t>:  </a:t>
            </a:r>
            <a:r>
              <a:rPr lang="en-US" dirty="0"/>
              <a:t>The parties are the Desert Healthcare District (“District”) and Desert Regional Medical Center, Inc., a California corporation formerly known as Tenet </a:t>
            </a:r>
            <a:r>
              <a:rPr lang="en-US" dirty="0" err="1"/>
              <a:t>HealthSystems</a:t>
            </a:r>
            <a:r>
              <a:rPr lang="en-US" dirty="0"/>
              <a:t> Desert Inc., (“Lessee” or “Tenet”) and is a wholly owned subsidiary corporation of Tenet Healthcare Corporation.  </a:t>
            </a:r>
          </a:p>
          <a:p>
            <a:pPr marL="0" indent="0">
              <a:lnSpc>
                <a:spcPct val="100000"/>
              </a:lnSpc>
              <a:spcBef>
                <a:spcPts val="600"/>
              </a:spcBef>
              <a:buNone/>
            </a:pPr>
            <a:r>
              <a:rPr lang="en-US" b="1" u="sng" dirty="0"/>
              <a:t>PROPERTY</a:t>
            </a:r>
            <a:r>
              <a:rPr lang="en-US" b="1" dirty="0"/>
              <a:t>:  </a:t>
            </a:r>
            <a:r>
              <a:rPr lang="en-US" dirty="0"/>
              <a:t>Tenet will lease all of the real property and improvements of the District, which includes the Desert Regional Medical Center (“Hospital)” and all related Desert businesses supporting the Hospital, and will become the Owner of the real property and improvements at the end of the lease term.  The real property and improvements do not include the Las Palmas Medical Plaza or the Wellness Park.</a:t>
            </a:r>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F893708C-7A0F-B8F8-67D2-949FD3548366}"/>
              </a:ext>
            </a:extLst>
          </p:cNvPr>
          <p:cNvSpPr txBox="1">
            <a:spLocks/>
          </p:cNvSpPr>
          <p:nvPr/>
        </p:nvSpPr>
        <p:spPr>
          <a:xfrm>
            <a:off x="558800" y="190500"/>
            <a:ext cx="10914062"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Parties, Property, Term and Legal Authority  (Recitals &amp; Art. I)</a:t>
            </a:r>
          </a:p>
        </p:txBody>
      </p:sp>
      <p:sp>
        <p:nvSpPr>
          <p:cNvPr id="6" name="Content Placeholder 2">
            <a:extLst>
              <a:ext uri="{FF2B5EF4-FFF2-40B4-BE49-F238E27FC236}">
                <a16:creationId xmlns:a16="http://schemas.microsoft.com/office/drawing/2014/main" id="{5F249AF3-EB3C-7D3E-FEE0-007FF074E2BB}"/>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34997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9B08C-2E26-FED2-EA49-4142AC3F4FA9}"/>
              </a:ext>
            </a:extLst>
          </p:cNvPr>
          <p:cNvSpPr>
            <a:spLocks noGrp="1"/>
          </p:cNvSpPr>
          <p:nvPr>
            <p:ph idx="1"/>
          </p:nvPr>
        </p:nvSpPr>
        <p:spPr>
          <a:xfrm>
            <a:off x="719138" y="1422400"/>
            <a:ext cx="10329862" cy="5133704"/>
          </a:xfrm>
        </p:spPr>
        <p:txBody>
          <a:bodyPr numCol="1">
            <a:normAutofit/>
          </a:bodyPr>
          <a:lstStyle/>
          <a:p>
            <a:pPr marL="0" indent="0">
              <a:lnSpc>
                <a:spcPct val="100000"/>
              </a:lnSpc>
              <a:spcBef>
                <a:spcPts val="600"/>
              </a:spcBef>
              <a:buNone/>
            </a:pPr>
            <a:endParaRPr lang="en-US" b="1" dirty="0"/>
          </a:p>
          <a:p>
            <a:pPr marL="0" indent="0">
              <a:lnSpc>
                <a:spcPct val="100000"/>
              </a:lnSpc>
              <a:spcBef>
                <a:spcPts val="600"/>
              </a:spcBef>
              <a:buNone/>
            </a:pPr>
            <a:r>
              <a:rPr lang="en-US" b="1" u="sng" dirty="0"/>
              <a:t>TERM</a:t>
            </a:r>
            <a:r>
              <a:rPr lang="en-US" b="1" dirty="0"/>
              <a:t>:  </a:t>
            </a:r>
            <a:r>
              <a:rPr lang="en-US" dirty="0"/>
              <a:t>The Term of the LPA begins on May 31, 2027, and ends on May 30, 2057, at which time the Hospital and the Desert Businesses will be owned and operated by the Lessee.</a:t>
            </a:r>
          </a:p>
          <a:p>
            <a:pPr marL="0" indent="0">
              <a:lnSpc>
                <a:spcPct val="100000"/>
              </a:lnSpc>
              <a:spcBef>
                <a:spcPts val="600"/>
              </a:spcBef>
              <a:buNone/>
            </a:pPr>
            <a:endParaRPr lang="en-US" b="1" dirty="0"/>
          </a:p>
          <a:p>
            <a:pPr marL="0" indent="0">
              <a:lnSpc>
                <a:spcPct val="100000"/>
              </a:lnSpc>
              <a:spcBef>
                <a:spcPts val="600"/>
              </a:spcBef>
              <a:buNone/>
            </a:pPr>
            <a:r>
              <a:rPr lang="en-US" b="1" u="sng" dirty="0"/>
              <a:t>LEGAL AUTHORITY</a:t>
            </a:r>
            <a:r>
              <a:rPr lang="en-US" b="1" dirty="0"/>
              <a:t>:  </a:t>
            </a:r>
            <a:r>
              <a:rPr lang="en-US" dirty="0"/>
              <a:t>The LPA is authorized pursuant to Health &amp; Safety Code 32121(p)(1) &amp; 32126 and, if the Board approves it, will be subject to the approval of a majority vote of the residents of the District voting in the November 5, 2024, election.</a:t>
            </a:r>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F893708C-7A0F-B8F8-67D2-949FD3548366}"/>
              </a:ext>
            </a:extLst>
          </p:cNvPr>
          <p:cNvSpPr txBox="1">
            <a:spLocks/>
          </p:cNvSpPr>
          <p:nvPr/>
        </p:nvSpPr>
        <p:spPr>
          <a:xfrm>
            <a:off x="496389" y="327386"/>
            <a:ext cx="10976473" cy="109501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Parties, Property, Term and Legal Authority</a:t>
            </a:r>
          </a:p>
          <a:p>
            <a:r>
              <a:rPr lang="en-US" dirty="0"/>
              <a:t>(Continued)</a:t>
            </a:r>
          </a:p>
        </p:txBody>
      </p:sp>
      <p:sp>
        <p:nvSpPr>
          <p:cNvPr id="6" name="Content Placeholder 2">
            <a:extLst>
              <a:ext uri="{FF2B5EF4-FFF2-40B4-BE49-F238E27FC236}">
                <a16:creationId xmlns:a16="http://schemas.microsoft.com/office/drawing/2014/main" id="{5F249AF3-EB3C-7D3E-FEE0-007FF074E2BB}"/>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841605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fontScale="92500" lnSpcReduction="10000"/>
          </a:bodyPr>
          <a:lstStyle/>
          <a:p>
            <a:pPr marL="228600" lvl="1">
              <a:lnSpc>
                <a:spcPct val="100000"/>
              </a:lnSpc>
              <a:spcBef>
                <a:spcPts val="0"/>
              </a:spcBef>
              <a:spcAft>
                <a:spcPts val="1200"/>
              </a:spcAft>
            </a:pPr>
            <a:r>
              <a:rPr lang="en-US" sz="2800" dirty="0"/>
              <a:t>Tenet shall make an initial payment to the District of $100 Million on May 31, 2027. </a:t>
            </a:r>
          </a:p>
          <a:p>
            <a:pPr marL="228600" lvl="1">
              <a:lnSpc>
                <a:spcPct val="100000"/>
              </a:lnSpc>
              <a:spcBef>
                <a:spcPts val="0"/>
              </a:spcBef>
              <a:spcAft>
                <a:spcPts val="1200"/>
              </a:spcAft>
            </a:pPr>
            <a:r>
              <a:rPr lang="en-US" sz="2800" dirty="0"/>
              <a:t>Beginning May 31, 2028, Tenet will make the first of 19 annual rental payments of $19,536,000 which shall increase each year subject to an annual escalator to $27,903,000 on May 31, 2046.</a:t>
            </a:r>
          </a:p>
          <a:p>
            <a:pPr marL="228600" lvl="1">
              <a:lnSpc>
                <a:spcPct val="100000"/>
              </a:lnSpc>
              <a:spcBef>
                <a:spcPts val="0"/>
              </a:spcBef>
              <a:spcAft>
                <a:spcPts val="1200"/>
              </a:spcAft>
            </a:pPr>
            <a:r>
              <a:rPr lang="en-US" sz="2800" dirty="0"/>
              <a:t>On May 31, 2057, Tenet shall make a final purchase payment of $100 million at which time, all rights, title, and interest of the “Leased Premises” shall be transferred by District to Tenet.</a:t>
            </a:r>
          </a:p>
          <a:p>
            <a:pPr marL="228600" lvl="1">
              <a:lnSpc>
                <a:spcPct val="100000"/>
              </a:lnSpc>
              <a:spcBef>
                <a:spcPts val="0"/>
              </a:spcBef>
              <a:spcAft>
                <a:spcPts val="1200"/>
              </a:spcAft>
            </a:pPr>
            <a:r>
              <a:rPr lang="en-US" sz="2800" dirty="0"/>
              <a:t>Tenet Healthcare Corporation (the parent corporation of Desert Regional Medical Center Inc.,) will guarantee all of the payments.</a:t>
            </a:r>
          </a:p>
          <a:p>
            <a:pPr marL="228600" lvl="1">
              <a:lnSpc>
                <a:spcPct val="100000"/>
              </a:lnSpc>
              <a:spcBef>
                <a:spcPts val="0"/>
              </a:spcBef>
              <a:spcAft>
                <a:spcPts val="1200"/>
              </a:spcAft>
            </a:pPr>
            <a:r>
              <a:rPr lang="en-US" sz="2800" dirty="0"/>
              <a:t>The LPA is subject to a “Fairness Opinion.”</a:t>
            </a:r>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Rent and Purchase Payments (Art. II)</a:t>
            </a:r>
          </a:p>
        </p:txBody>
      </p:sp>
    </p:spTree>
    <p:extLst>
      <p:ext uri="{BB962C8B-B14F-4D97-AF65-F5344CB8AC3E}">
        <p14:creationId xmlns:p14="http://schemas.microsoft.com/office/powerpoint/2010/main" val="1757998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a:bodyPr>
          <a:lstStyle/>
          <a:p>
            <a:pPr marL="0" lvl="1" indent="0">
              <a:lnSpc>
                <a:spcPct val="100000"/>
              </a:lnSpc>
              <a:spcBef>
                <a:spcPts val="0"/>
              </a:spcBef>
              <a:spcAft>
                <a:spcPts val="1200"/>
              </a:spcAft>
              <a:buNone/>
            </a:pPr>
            <a:r>
              <a:rPr lang="en-US" sz="2800" dirty="0"/>
              <a:t>During the LPA ending 2057:  </a:t>
            </a:r>
          </a:p>
          <a:p>
            <a:pPr marL="228600" lvl="1">
              <a:lnSpc>
                <a:spcPct val="100000"/>
              </a:lnSpc>
              <a:spcBef>
                <a:spcPts val="0"/>
              </a:spcBef>
              <a:spcAft>
                <a:spcPts val="1200"/>
              </a:spcAft>
            </a:pPr>
            <a:r>
              <a:rPr lang="en-US" sz="2800" dirty="0"/>
              <a:t>Tenet will covenant to operate and maintain DRMC as an acute care hospital with a comprehensive range of health care-related services for the benefit of the community.</a:t>
            </a:r>
          </a:p>
          <a:p>
            <a:pPr marL="228600" lvl="1">
              <a:lnSpc>
                <a:spcPct val="100000"/>
              </a:lnSpc>
              <a:spcBef>
                <a:spcPts val="0"/>
              </a:spcBef>
              <a:spcAft>
                <a:spcPts val="1200"/>
              </a:spcAft>
            </a:pPr>
            <a:r>
              <a:rPr lang="en-US" sz="2800" dirty="0"/>
              <a:t>Tenet is required to comply with all laws and regulations related to operating the Hospital (including state regulations related to patient care, building codes, and all environmental and seismic safety upgrades).</a:t>
            </a:r>
          </a:p>
          <a:p>
            <a:pPr marL="0" lvl="1" indent="0">
              <a:lnSpc>
                <a:spcPct val="100000"/>
              </a:lnSpc>
              <a:spcBef>
                <a:spcPts val="0"/>
              </a:spcBef>
              <a:spcAft>
                <a:spcPts val="1200"/>
              </a:spcAft>
              <a:buNone/>
            </a:pPr>
            <a:endParaRPr lang="en-US" sz="2800" dirty="0"/>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Use, Maintenance, and Improvements (Art. III)</a:t>
            </a:r>
          </a:p>
        </p:txBody>
      </p:sp>
    </p:spTree>
    <p:extLst>
      <p:ext uri="{BB962C8B-B14F-4D97-AF65-F5344CB8AC3E}">
        <p14:creationId xmlns:p14="http://schemas.microsoft.com/office/powerpoint/2010/main" val="72381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731F19-B4E8-4AC0-7681-F120DA478613}"/>
              </a:ext>
            </a:extLst>
          </p:cNvPr>
          <p:cNvSpPr>
            <a:spLocks noGrp="1"/>
          </p:cNvSpPr>
          <p:nvPr>
            <p:ph idx="4294967295"/>
          </p:nvPr>
        </p:nvSpPr>
        <p:spPr>
          <a:xfrm>
            <a:off x="521697" y="1436915"/>
            <a:ext cx="10654303" cy="4728754"/>
          </a:xfrm>
        </p:spPr>
        <p:txBody>
          <a:bodyPr>
            <a:normAutofit lnSpcReduction="10000"/>
          </a:bodyPr>
          <a:lstStyle/>
          <a:p>
            <a:pPr marL="228600" lvl="1">
              <a:lnSpc>
                <a:spcPct val="100000"/>
              </a:lnSpc>
              <a:spcBef>
                <a:spcPts val="0"/>
              </a:spcBef>
              <a:spcAft>
                <a:spcPts val="1200"/>
              </a:spcAft>
            </a:pPr>
            <a:r>
              <a:rPr lang="en-US" sz="2800" dirty="0"/>
              <a:t>All major Improvements shall be designed by Tenet such that the Hospital shall maintain at least </a:t>
            </a:r>
            <a:r>
              <a:rPr lang="en-US" sz="2800" b="1" dirty="0"/>
              <a:t>360</a:t>
            </a:r>
            <a:r>
              <a:rPr lang="en-US" sz="2800" dirty="0"/>
              <a:t> acute care beds, </a:t>
            </a:r>
            <a:r>
              <a:rPr lang="en-US" sz="2800" b="1" dirty="0"/>
              <a:t>9</a:t>
            </a:r>
            <a:r>
              <a:rPr lang="en-US" sz="2800" dirty="0"/>
              <a:t> operating suites, and </a:t>
            </a:r>
            <a:r>
              <a:rPr lang="en-US" sz="2800" b="1" dirty="0"/>
              <a:t>29</a:t>
            </a:r>
            <a:r>
              <a:rPr lang="en-US" sz="2800" dirty="0"/>
              <a:t> emergency department bays.</a:t>
            </a:r>
          </a:p>
          <a:p>
            <a:pPr marL="228600" lvl="1">
              <a:lnSpc>
                <a:spcPct val="100000"/>
              </a:lnSpc>
              <a:spcBef>
                <a:spcPts val="0"/>
              </a:spcBef>
              <a:spcAft>
                <a:spcPts val="1200"/>
              </a:spcAft>
            </a:pPr>
            <a:r>
              <a:rPr lang="en-US" sz="2800" dirty="0"/>
              <a:t>In the event that any law does not permit Tenet to design major improvements in such a manner as to maintain the minimum capacity described above, then Tenet will be obligated to construct the hospital to accommodate as many acute care beds, operating suites, and emergency bays is permitted by law.</a:t>
            </a:r>
          </a:p>
          <a:p>
            <a:pPr marL="228600" lvl="1">
              <a:lnSpc>
                <a:spcPct val="100000"/>
              </a:lnSpc>
              <a:spcBef>
                <a:spcPts val="0"/>
              </a:spcBef>
              <a:spcAft>
                <a:spcPts val="1200"/>
              </a:spcAft>
            </a:pPr>
            <a:r>
              <a:rPr lang="en-US" sz="2800" dirty="0"/>
              <a:t>In the event that Tenet breaches this covenant, the District shall be entitled to exercise all remedies available in law or in equity to enforce compliance including specific performance.</a:t>
            </a:r>
          </a:p>
        </p:txBody>
      </p:sp>
      <p:sp>
        <p:nvSpPr>
          <p:cNvPr id="5" name="Title 1">
            <a:extLst>
              <a:ext uri="{FF2B5EF4-FFF2-40B4-BE49-F238E27FC236}">
                <a16:creationId xmlns:a16="http://schemas.microsoft.com/office/drawing/2014/main" id="{E74C8AF0-E531-16A0-2795-757FFFA25524}"/>
              </a:ext>
            </a:extLst>
          </p:cNvPr>
          <p:cNvSpPr txBox="1">
            <a:spLocks/>
          </p:cNvSpPr>
          <p:nvPr/>
        </p:nvSpPr>
        <p:spPr>
          <a:xfrm>
            <a:off x="521697" y="493530"/>
            <a:ext cx="10753725" cy="75828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Use, Maintenance, and Improvements (Continued)</a:t>
            </a:r>
          </a:p>
        </p:txBody>
      </p:sp>
    </p:spTree>
    <p:extLst>
      <p:ext uri="{BB962C8B-B14F-4D97-AF65-F5344CB8AC3E}">
        <p14:creationId xmlns:p14="http://schemas.microsoft.com/office/powerpoint/2010/main" val="1458496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2766</TotalTime>
  <Words>2532</Words>
  <Application>Microsoft Office PowerPoint</Application>
  <PresentationFormat>Widescreen</PresentationFormat>
  <Paragraphs>100</Paragraphs>
  <Slides>25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Roboto</vt:lpstr>
      <vt:lpstr>Segoe Print</vt:lpstr>
      <vt:lpstr>Times New Roman</vt:lpstr>
      <vt:lpstr>Office Theme</vt:lpstr>
      <vt:lpstr>PowerPoint Presentation</vt:lpstr>
      <vt:lpstr>Transaction Overview</vt:lpstr>
      <vt:lpstr>Transaction Overview</vt:lpstr>
      <vt:lpstr>Transaction Overview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Potential Hospital Operation Options</dc:title>
  <dc:creator>Tara Bravo Mulally</dc:creator>
  <cp:lastModifiedBy>Chris Christensen</cp:lastModifiedBy>
  <cp:revision>39</cp:revision>
  <cp:lastPrinted>2024-07-11T21:06:36Z</cp:lastPrinted>
  <dcterms:created xsi:type="dcterms:W3CDTF">2024-03-05T17:49:13Z</dcterms:created>
  <dcterms:modified xsi:type="dcterms:W3CDTF">2024-07-11T22:02:26Z</dcterms:modified>
</cp:coreProperties>
</file>